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256" r:id="rId2"/>
    <p:sldId id="257" r:id="rId3"/>
    <p:sldId id="262" r:id="rId4"/>
    <p:sldId id="258" r:id="rId5"/>
    <p:sldId id="259" r:id="rId6"/>
    <p:sldId id="260" r:id="rId7"/>
    <p:sldId id="263" r:id="rId8"/>
    <p:sldId id="264" r:id="rId9"/>
    <p:sldId id="261"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0" r:id="rId25"/>
    <p:sldId id="281" r:id="rId26"/>
    <p:sldId id="283" r:id="rId27"/>
    <p:sldId id="284" r:id="rId28"/>
    <p:sldId id="285" r:id="rId29"/>
    <p:sldId id="286" r:id="rId30"/>
    <p:sldId id="287" r:id="rId31"/>
    <p:sldId id="288" r:id="rId32"/>
    <p:sldId id="289" r:id="rId33"/>
    <p:sldId id="290" r:id="rId34"/>
    <p:sldId id="291" r:id="rId35"/>
    <p:sldId id="292"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5A1BCD-F2D5-42E8-AD38-F1BEFDF13B89}" v="75" dt="2025-03-13T12:34:25.8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824" autoAdjust="0"/>
    <p:restoredTop sz="94660"/>
  </p:normalViewPr>
  <p:slideViewPr>
    <p:cSldViewPr snapToGrid="0">
      <p:cViewPr varScale="1">
        <p:scale>
          <a:sx n="82" d="100"/>
          <a:sy n="82" d="100"/>
        </p:scale>
        <p:origin x="312" y="62"/>
      </p:cViewPr>
      <p:guideLst/>
    </p:cSldViewPr>
  </p:slideViewPr>
  <p:notesTextViewPr>
    <p:cViewPr>
      <p:scale>
        <a:sx n="1" d="1"/>
        <a:sy n="1" d="1"/>
      </p:scale>
      <p:origin x="0" y="0"/>
    </p:cViewPr>
  </p:notesTextViewPr>
  <p:sorterViewPr>
    <p:cViewPr>
      <p:scale>
        <a:sx n="100" d="100"/>
        <a:sy n="100" d="100"/>
      </p:scale>
      <p:origin x="0" y="-126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uco Urbini" userId="62125bf40784653f" providerId="LiveId" clId="{8B5A1BCD-F2D5-42E8-AD38-F1BEFDF13B89}"/>
    <pc:docChg chg="undo custSel addSld delSld modSld sldOrd">
      <pc:chgData name="Glauco Urbini" userId="62125bf40784653f" providerId="LiveId" clId="{8B5A1BCD-F2D5-42E8-AD38-F1BEFDF13B89}" dt="2025-03-13T12:55:21.161" v="909" actId="20577"/>
      <pc:docMkLst>
        <pc:docMk/>
      </pc:docMkLst>
      <pc:sldChg chg="addSp delSp modSp mod">
        <pc:chgData name="Glauco Urbini" userId="62125bf40784653f" providerId="LiveId" clId="{8B5A1BCD-F2D5-42E8-AD38-F1BEFDF13B89}" dt="2025-03-08T22:20:19.849" v="83" actId="20577"/>
        <pc:sldMkLst>
          <pc:docMk/>
          <pc:sldMk cId="1514305793" sldId="257"/>
        </pc:sldMkLst>
        <pc:spChg chg="add mod">
          <ac:chgData name="Glauco Urbini" userId="62125bf40784653f" providerId="LiveId" clId="{8B5A1BCD-F2D5-42E8-AD38-F1BEFDF13B89}" dt="2025-03-08T22:20:19.849" v="83" actId="20577"/>
          <ac:spMkLst>
            <pc:docMk/>
            <pc:sldMk cId="1514305793" sldId="257"/>
            <ac:spMk id="5" creationId="{EBBF44CB-DDD2-2F43-4DED-AFBFB1FD3646}"/>
          </ac:spMkLst>
        </pc:spChg>
      </pc:sldChg>
      <pc:sldChg chg="addSp modSp mod">
        <pc:chgData name="Glauco Urbini" userId="62125bf40784653f" providerId="LiveId" clId="{8B5A1BCD-F2D5-42E8-AD38-F1BEFDF13B89}" dt="2025-03-13T12:38:20.462" v="367" actId="12"/>
        <pc:sldMkLst>
          <pc:docMk/>
          <pc:sldMk cId="2058859441" sldId="258"/>
        </pc:sldMkLst>
        <pc:spChg chg="mod">
          <ac:chgData name="Glauco Urbini" userId="62125bf40784653f" providerId="LiveId" clId="{8B5A1BCD-F2D5-42E8-AD38-F1BEFDF13B89}" dt="2025-03-13T12:38:20.462" v="367" actId="12"/>
          <ac:spMkLst>
            <pc:docMk/>
            <pc:sldMk cId="2058859441" sldId="258"/>
            <ac:spMk id="3" creationId="{48B2210D-2420-873B-32A6-A1C2BBC2C155}"/>
          </ac:spMkLst>
        </pc:spChg>
        <pc:spChg chg="add mod">
          <ac:chgData name="Glauco Urbini" userId="62125bf40784653f" providerId="LiveId" clId="{8B5A1BCD-F2D5-42E8-AD38-F1BEFDF13B89}" dt="2025-03-08T22:19:26.330" v="49"/>
          <ac:spMkLst>
            <pc:docMk/>
            <pc:sldMk cId="2058859441" sldId="258"/>
            <ac:spMk id="4" creationId="{71CA7390-E890-0DDA-01DC-6ED134E6028B}"/>
          </ac:spMkLst>
        </pc:spChg>
        <pc:spChg chg="add mod">
          <ac:chgData name="Glauco Urbini" userId="62125bf40784653f" providerId="LiveId" clId="{8B5A1BCD-F2D5-42E8-AD38-F1BEFDF13B89}" dt="2025-03-08T22:20:27.133" v="87" actId="20577"/>
          <ac:spMkLst>
            <pc:docMk/>
            <pc:sldMk cId="2058859441" sldId="258"/>
            <ac:spMk id="5" creationId="{43E67F78-BAD5-BDF4-062B-EA462591080B}"/>
          </ac:spMkLst>
        </pc:spChg>
      </pc:sldChg>
      <pc:sldChg chg="addSp modSp mod">
        <pc:chgData name="Glauco Urbini" userId="62125bf40784653f" providerId="LiveId" clId="{8B5A1BCD-F2D5-42E8-AD38-F1BEFDF13B89}" dt="2025-03-13T12:35:52.591" v="243" actId="20577"/>
        <pc:sldMkLst>
          <pc:docMk/>
          <pc:sldMk cId="1658036876" sldId="259"/>
        </pc:sldMkLst>
        <pc:spChg chg="mod">
          <ac:chgData name="Glauco Urbini" userId="62125bf40784653f" providerId="LiveId" clId="{8B5A1BCD-F2D5-42E8-AD38-F1BEFDF13B89}" dt="2025-03-13T12:35:52.591" v="243" actId="20577"/>
          <ac:spMkLst>
            <pc:docMk/>
            <pc:sldMk cId="1658036876" sldId="259"/>
            <ac:spMk id="3" creationId="{E11B1A47-8198-9E93-D492-00CD522339A7}"/>
          </ac:spMkLst>
        </pc:spChg>
        <pc:spChg chg="add mod">
          <ac:chgData name="Glauco Urbini" userId="62125bf40784653f" providerId="LiveId" clId="{8B5A1BCD-F2D5-42E8-AD38-F1BEFDF13B89}" dt="2025-03-08T22:19:27.987" v="50"/>
          <ac:spMkLst>
            <pc:docMk/>
            <pc:sldMk cId="1658036876" sldId="259"/>
            <ac:spMk id="4" creationId="{8218426A-0161-E151-6668-FEE0EA7ED551}"/>
          </ac:spMkLst>
        </pc:spChg>
        <pc:spChg chg="add mod">
          <ac:chgData name="Glauco Urbini" userId="62125bf40784653f" providerId="LiveId" clId="{8B5A1BCD-F2D5-42E8-AD38-F1BEFDF13B89}" dt="2025-03-08T22:20:28.865" v="89" actId="20577"/>
          <ac:spMkLst>
            <pc:docMk/>
            <pc:sldMk cId="1658036876" sldId="259"/>
            <ac:spMk id="5" creationId="{5C8C0234-4EFE-123B-971B-C3230B055BD5}"/>
          </ac:spMkLst>
        </pc:spChg>
      </pc:sldChg>
      <pc:sldChg chg="addSp modSp mod">
        <pc:chgData name="Glauco Urbini" userId="62125bf40784653f" providerId="LiveId" clId="{8B5A1BCD-F2D5-42E8-AD38-F1BEFDF13B89}" dt="2025-03-08T22:20:30.777" v="91" actId="20577"/>
        <pc:sldMkLst>
          <pc:docMk/>
          <pc:sldMk cId="3409853788" sldId="260"/>
        </pc:sldMkLst>
        <pc:spChg chg="add mod">
          <ac:chgData name="Glauco Urbini" userId="62125bf40784653f" providerId="LiveId" clId="{8B5A1BCD-F2D5-42E8-AD38-F1BEFDF13B89}" dt="2025-03-08T22:19:29.290" v="51"/>
          <ac:spMkLst>
            <pc:docMk/>
            <pc:sldMk cId="3409853788" sldId="260"/>
            <ac:spMk id="4" creationId="{D7920EDD-FBD9-80C5-5B70-990E5E84BFB1}"/>
          </ac:spMkLst>
        </pc:spChg>
        <pc:spChg chg="add mod">
          <ac:chgData name="Glauco Urbini" userId="62125bf40784653f" providerId="LiveId" clId="{8B5A1BCD-F2D5-42E8-AD38-F1BEFDF13B89}" dt="2025-03-08T22:20:30.777" v="91" actId="20577"/>
          <ac:spMkLst>
            <pc:docMk/>
            <pc:sldMk cId="3409853788" sldId="260"/>
            <ac:spMk id="5" creationId="{CDFE4BE6-2FA3-52C5-A256-6B31340716EF}"/>
          </ac:spMkLst>
        </pc:spChg>
      </pc:sldChg>
      <pc:sldChg chg="addSp modSp mod">
        <pc:chgData name="Glauco Urbini" userId="62125bf40784653f" providerId="LiveId" clId="{8B5A1BCD-F2D5-42E8-AD38-F1BEFDF13B89}" dt="2025-03-13T12:36:52.669" v="250" actId="27636"/>
        <pc:sldMkLst>
          <pc:docMk/>
          <pc:sldMk cId="214101206" sldId="261"/>
        </pc:sldMkLst>
        <pc:spChg chg="mod">
          <ac:chgData name="Glauco Urbini" userId="62125bf40784653f" providerId="LiveId" clId="{8B5A1BCD-F2D5-42E8-AD38-F1BEFDF13B89}" dt="2025-03-13T12:36:52.669" v="250" actId="27636"/>
          <ac:spMkLst>
            <pc:docMk/>
            <pc:sldMk cId="214101206" sldId="261"/>
            <ac:spMk id="3" creationId="{8D1CB83C-9327-9746-6B4D-8685FD344B38}"/>
          </ac:spMkLst>
        </pc:spChg>
        <pc:spChg chg="add mod">
          <ac:chgData name="Glauco Urbini" userId="62125bf40784653f" providerId="LiveId" clId="{8B5A1BCD-F2D5-42E8-AD38-F1BEFDF13B89}" dt="2025-03-08T22:19:32.908" v="54"/>
          <ac:spMkLst>
            <pc:docMk/>
            <pc:sldMk cId="214101206" sldId="261"/>
            <ac:spMk id="4" creationId="{8E656A54-58DD-0BD8-E090-CC2D0ED6CD49}"/>
          </ac:spMkLst>
        </pc:spChg>
        <pc:spChg chg="add mod">
          <ac:chgData name="Glauco Urbini" userId="62125bf40784653f" providerId="LiveId" clId="{8B5A1BCD-F2D5-42E8-AD38-F1BEFDF13B89}" dt="2025-03-08T22:20:37.162" v="97" actId="20577"/>
          <ac:spMkLst>
            <pc:docMk/>
            <pc:sldMk cId="214101206" sldId="261"/>
            <ac:spMk id="5" creationId="{BED3E81A-542D-B642-BEFF-ADCCF7CCE18C}"/>
          </ac:spMkLst>
        </pc:spChg>
      </pc:sldChg>
      <pc:sldChg chg="addSp modSp mod">
        <pc:chgData name="Glauco Urbini" userId="62125bf40784653f" providerId="LiveId" clId="{8B5A1BCD-F2D5-42E8-AD38-F1BEFDF13B89}" dt="2025-03-08T22:20:23.979" v="85" actId="20577"/>
        <pc:sldMkLst>
          <pc:docMk/>
          <pc:sldMk cId="3473819735" sldId="262"/>
        </pc:sldMkLst>
        <pc:spChg chg="add mod">
          <ac:chgData name="Glauco Urbini" userId="62125bf40784653f" providerId="LiveId" clId="{8B5A1BCD-F2D5-42E8-AD38-F1BEFDF13B89}" dt="2025-03-08T22:19:24.096" v="48"/>
          <ac:spMkLst>
            <pc:docMk/>
            <pc:sldMk cId="3473819735" sldId="262"/>
            <ac:spMk id="4" creationId="{EE54AD0A-3B55-7A58-955D-44FA4A7FC831}"/>
          </ac:spMkLst>
        </pc:spChg>
        <pc:spChg chg="add mod">
          <ac:chgData name="Glauco Urbini" userId="62125bf40784653f" providerId="LiveId" clId="{8B5A1BCD-F2D5-42E8-AD38-F1BEFDF13B89}" dt="2025-03-08T22:20:23.979" v="85" actId="20577"/>
          <ac:spMkLst>
            <pc:docMk/>
            <pc:sldMk cId="3473819735" sldId="262"/>
            <ac:spMk id="5" creationId="{C550BBB3-385B-82F5-3F44-929A4D4D0916}"/>
          </ac:spMkLst>
        </pc:spChg>
      </pc:sldChg>
      <pc:sldChg chg="addSp modSp mod">
        <pc:chgData name="Glauco Urbini" userId="62125bf40784653f" providerId="LiveId" clId="{8B5A1BCD-F2D5-42E8-AD38-F1BEFDF13B89}" dt="2025-03-08T22:20:32.681" v="93" actId="20577"/>
        <pc:sldMkLst>
          <pc:docMk/>
          <pc:sldMk cId="3280694717" sldId="263"/>
        </pc:sldMkLst>
        <pc:spChg chg="add mod">
          <ac:chgData name="Glauco Urbini" userId="62125bf40784653f" providerId="LiveId" clId="{8B5A1BCD-F2D5-42E8-AD38-F1BEFDF13B89}" dt="2025-03-08T22:19:30.688" v="52"/>
          <ac:spMkLst>
            <pc:docMk/>
            <pc:sldMk cId="3280694717" sldId="263"/>
            <ac:spMk id="4" creationId="{1F96403D-710C-610F-585B-E6210C863D2C}"/>
          </ac:spMkLst>
        </pc:spChg>
        <pc:spChg chg="add mod">
          <ac:chgData name="Glauco Urbini" userId="62125bf40784653f" providerId="LiveId" clId="{8B5A1BCD-F2D5-42E8-AD38-F1BEFDF13B89}" dt="2025-03-08T22:20:32.681" v="93" actId="20577"/>
          <ac:spMkLst>
            <pc:docMk/>
            <pc:sldMk cId="3280694717" sldId="263"/>
            <ac:spMk id="5" creationId="{4B1DD0BD-166A-029C-2316-6494F2D6748A}"/>
          </ac:spMkLst>
        </pc:spChg>
      </pc:sldChg>
      <pc:sldChg chg="addSp modSp mod">
        <pc:chgData name="Glauco Urbini" userId="62125bf40784653f" providerId="LiveId" clId="{8B5A1BCD-F2D5-42E8-AD38-F1BEFDF13B89}" dt="2025-03-08T22:20:34.521" v="95" actId="20577"/>
        <pc:sldMkLst>
          <pc:docMk/>
          <pc:sldMk cId="2056243725" sldId="264"/>
        </pc:sldMkLst>
        <pc:spChg chg="add mod">
          <ac:chgData name="Glauco Urbini" userId="62125bf40784653f" providerId="LiveId" clId="{8B5A1BCD-F2D5-42E8-AD38-F1BEFDF13B89}" dt="2025-03-08T22:19:31.438" v="53"/>
          <ac:spMkLst>
            <pc:docMk/>
            <pc:sldMk cId="2056243725" sldId="264"/>
            <ac:spMk id="4" creationId="{634CA34B-BE3D-727E-7F62-6770808975CD}"/>
          </ac:spMkLst>
        </pc:spChg>
        <pc:spChg chg="add mod">
          <ac:chgData name="Glauco Urbini" userId="62125bf40784653f" providerId="LiveId" clId="{8B5A1BCD-F2D5-42E8-AD38-F1BEFDF13B89}" dt="2025-03-08T22:20:34.521" v="95" actId="20577"/>
          <ac:spMkLst>
            <pc:docMk/>
            <pc:sldMk cId="2056243725" sldId="264"/>
            <ac:spMk id="5" creationId="{BDC40616-F363-7EDD-D938-C052ECB11E0B}"/>
          </ac:spMkLst>
        </pc:spChg>
      </pc:sldChg>
      <pc:sldChg chg="addSp modSp mod">
        <pc:chgData name="Glauco Urbini" userId="62125bf40784653f" providerId="LiveId" clId="{8B5A1BCD-F2D5-42E8-AD38-F1BEFDF13B89}" dt="2025-03-13T12:37:16.097" v="253" actId="27636"/>
        <pc:sldMkLst>
          <pc:docMk/>
          <pc:sldMk cId="1641417629" sldId="265"/>
        </pc:sldMkLst>
        <pc:spChg chg="mod">
          <ac:chgData name="Glauco Urbini" userId="62125bf40784653f" providerId="LiveId" clId="{8B5A1BCD-F2D5-42E8-AD38-F1BEFDF13B89}" dt="2025-03-13T12:37:16.097" v="253" actId="27636"/>
          <ac:spMkLst>
            <pc:docMk/>
            <pc:sldMk cId="1641417629" sldId="265"/>
            <ac:spMk id="3" creationId="{7005D857-E793-CC80-610F-9AB4FDEF0A26}"/>
          </ac:spMkLst>
        </pc:spChg>
        <pc:spChg chg="add mod">
          <ac:chgData name="Glauco Urbini" userId="62125bf40784653f" providerId="LiveId" clId="{8B5A1BCD-F2D5-42E8-AD38-F1BEFDF13B89}" dt="2025-03-08T22:19:33.658" v="55"/>
          <ac:spMkLst>
            <pc:docMk/>
            <pc:sldMk cId="1641417629" sldId="265"/>
            <ac:spMk id="4" creationId="{EE692896-5515-B5CD-51D1-9B1CB0E4147D}"/>
          </ac:spMkLst>
        </pc:spChg>
        <pc:spChg chg="add mod">
          <ac:chgData name="Glauco Urbini" userId="62125bf40784653f" providerId="LiveId" clId="{8B5A1BCD-F2D5-42E8-AD38-F1BEFDF13B89}" dt="2025-03-08T22:20:39.601" v="99" actId="20577"/>
          <ac:spMkLst>
            <pc:docMk/>
            <pc:sldMk cId="1641417629" sldId="265"/>
            <ac:spMk id="5" creationId="{9555AD01-D007-E91B-385D-F9F47046ADB6}"/>
          </ac:spMkLst>
        </pc:spChg>
      </pc:sldChg>
      <pc:sldChg chg="addSp modSp mod">
        <pc:chgData name="Glauco Urbini" userId="62125bf40784653f" providerId="LiveId" clId="{8B5A1BCD-F2D5-42E8-AD38-F1BEFDF13B89}" dt="2025-03-13T12:39:07.648" v="387" actId="123"/>
        <pc:sldMkLst>
          <pc:docMk/>
          <pc:sldMk cId="2405139465" sldId="266"/>
        </pc:sldMkLst>
        <pc:spChg chg="mod">
          <ac:chgData name="Glauco Urbini" userId="62125bf40784653f" providerId="LiveId" clId="{8B5A1BCD-F2D5-42E8-AD38-F1BEFDF13B89}" dt="2025-03-13T12:39:07.648" v="387" actId="123"/>
          <ac:spMkLst>
            <pc:docMk/>
            <pc:sldMk cId="2405139465" sldId="266"/>
            <ac:spMk id="3" creationId="{4560441A-A436-295F-B31D-2F51D3522EE6}"/>
          </ac:spMkLst>
        </pc:spChg>
        <pc:spChg chg="add mod">
          <ac:chgData name="Glauco Urbini" userId="62125bf40784653f" providerId="LiveId" clId="{8B5A1BCD-F2D5-42E8-AD38-F1BEFDF13B89}" dt="2025-03-08T22:19:34.851" v="56"/>
          <ac:spMkLst>
            <pc:docMk/>
            <pc:sldMk cId="2405139465" sldId="266"/>
            <ac:spMk id="4" creationId="{DCBB3D64-0966-19DB-49BE-8215B3BE8B2E}"/>
          </ac:spMkLst>
        </pc:spChg>
        <pc:spChg chg="add mod">
          <ac:chgData name="Glauco Urbini" userId="62125bf40784653f" providerId="LiveId" clId="{8B5A1BCD-F2D5-42E8-AD38-F1BEFDF13B89}" dt="2025-03-08T22:20:41.721" v="102" actId="20577"/>
          <ac:spMkLst>
            <pc:docMk/>
            <pc:sldMk cId="2405139465" sldId="266"/>
            <ac:spMk id="5" creationId="{E013FA4C-4443-BBB2-0C84-501FD0EEF00D}"/>
          </ac:spMkLst>
        </pc:spChg>
      </pc:sldChg>
      <pc:sldChg chg="addSp modSp mod">
        <pc:chgData name="Glauco Urbini" userId="62125bf40784653f" providerId="LiveId" clId="{8B5A1BCD-F2D5-42E8-AD38-F1BEFDF13B89}" dt="2025-03-13T12:39:27.954" v="392" actId="20577"/>
        <pc:sldMkLst>
          <pc:docMk/>
          <pc:sldMk cId="1904215309" sldId="267"/>
        </pc:sldMkLst>
        <pc:spChg chg="mod">
          <ac:chgData name="Glauco Urbini" userId="62125bf40784653f" providerId="LiveId" clId="{8B5A1BCD-F2D5-42E8-AD38-F1BEFDF13B89}" dt="2025-03-13T12:39:27.954" v="392" actId="20577"/>
          <ac:spMkLst>
            <pc:docMk/>
            <pc:sldMk cId="1904215309" sldId="267"/>
            <ac:spMk id="3" creationId="{89777EA4-1EB9-A536-DA36-E6C4D6F06D4B}"/>
          </ac:spMkLst>
        </pc:spChg>
        <pc:spChg chg="add mod">
          <ac:chgData name="Glauco Urbini" userId="62125bf40784653f" providerId="LiveId" clId="{8B5A1BCD-F2D5-42E8-AD38-F1BEFDF13B89}" dt="2025-03-08T22:19:36.029" v="57"/>
          <ac:spMkLst>
            <pc:docMk/>
            <pc:sldMk cId="1904215309" sldId="267"/>
            <ac:spMk id="4" creationId="{9ADD83D8-B8E9-69F5-9437-DB06E44509A7}"/>
          </ac:spMkLst>
        </pc:spChg>
        <pc:spChg chg="add mod">
          <ac:chgData name="Glauco Urbini" userId="62125bf40784653f" providerId="LiveId" clId="{8B5A1BCD-F2D5-42E8-AD38-F1BEFDF13B89}" dt="2025-03-08T22:20:43.870" v="105" actId="20577"/>
          <ac:spMkLst>
            <pc:docMk/>
            <pc:sldMk cId="1904215309" sldId="267"/>
            <ac:spMk id="5" creationId="{F1E433C9-D68F-FC2E-C80B-0EF8CC020FDC}"/>
          </ac:spMkLst>
        </pc:spChg>
        <pc:spChg chg="add mod">
          <ac:chgData name="Glauco Urbini" userId="62125bf40784653f" providerId="LiveId" clId="{8B5A1BCD-F2D5-42E8-AD38-F1BEFDF13B89}" dt="2025-03-08T22:20:44.385" v="106"/>
          <ac:spMkLst>
            <pc:docMk/>
            <pc:sldMk cId="1904215309" sldId="267"/>
            <ac:spMk id="6" creationId="{9FE09358-EF06-5FB6-9C30-D8F37B47B07F}"/>
          </ac:spMkLst>
        </pc:spChg>
      </pc:sldChg>
      <pc:sldChg chg="addSp modSp mod">
        <pc:chgData name="Glauco Urbini" userId="62125bf40784653f" providerId="LiveId" clId="{8B5A1BCD-F2D5-42E8-AD38-F1BEFDF13B89}" dt="2025-03-13T12:43:02.865" v="623" actId="20577"/>
        <pc:sldMkLst>
          <pc:docMk/>
          <pc:sldMk cId="346807454" sldId="268"/>
        </pc:sldMkLst>
        <pc:spChg chg="mod">
          <ac:chgData name="Glauco Urbini" userId="62125bf40784653f" providerId="LiveId" clId="{8B5A1BCD-F2D5-42E8-AD38-F1BEFDF13B89}" dt="2025-03-13T12:43:02.865" v="623" actId="20577"/>
          <ac:spMkLst>
            <pc:docMk/>
            <pc:sldMk cId="346807454" sldId="268"/>
            <ac:spMk id="3" creationId="{19665A38-12D1-B39D-C278-F85F569A9749}"/>
          </ac:spMkLst>
        </pc:spChg>
        <pc:spChg chg="add mod">
          <ac:chgData name="Glauco Urbini" userId="62125bf40784653f" providerId="LiveId" clId="{8B5A1BCD-F2D5-42E8-AD38-F1BEFDF13B89}" dt="2025-03-08T22:19:37.286" v="58"/>
          <ac:spMkLst>
            <pc:docMk/>
            <pc:sldMk cId="346807454" sldId="268"/>
            <ac:spMk id="4" creationId="{4CF4C3A1-9A7A-2D59-848A-F8FA490676EA}"/>
          </ac:spMkLst>
        </pc:spChg>
        <pc:spChg chg="add mod">
          <ac:chgData name="Glauco Urbini" userId="62125bf40784653f" providerId="LiveId" clId="{8B5A1BCD-F2D5-42E8-AD38-F1BEFDF13B89}" dt="2025-03-08T22:20:47.839" v="109" actId="20577"/>
          <ac:spMkLst>
            <pc:docMk/>
            <pc:sldMk cId="346807454" sldId="268"/>
            <ac:spMk id="5" creationId="{7B009CAC-404D-73FC-2686-8C1780F8A128}"/>
          </ac:spMkLst>
        </pc:spChg>
      </pc:sldChg>
      <pc:sldChg chg="addSp modSp mod">
        <pc:chgData name="Glauco Urbini" userId="62125bf40784653f" providerId="LiveId" clId="{8B5A1BCD-F2D5-42E8-AD38-F1BEFDF13B89}" dt="2025-03-13T12:44:56.337" v="638" actId="20577"/>
        <pc:sldMkLst>
          <pc:docMk/>
          <pc:sldMk cId="1796977181" sldId="269"/>
        </pc:sldMkLst>
        <pc:spChg chg="mod">
          <ac:chgData name="Glauco Urbini" userId="62125bf40784653f" providerId="LiveId" clId="{8B5A1BCD-F2D5-42E8-AD38-F1BEFDF13B89}" dt="2025-03-13T12:44:56.337" v="638" actId="20577"/>
          <ac:spMkLst>
            <pc:docMk/>
            <pc:sldMk cId="1796977181" sldId="269"/>
            <ac:spMk id="3" creationId="{98093D25-393E-F3B3-BC8B-86DCBC382E85}"/>
          </ac:spMkLst>
        </pc:spChg>
        <pc:spChg chg="add mod">
          <ac:chgData name="Glauco Urbini" userId="62125bf40784653f" providerId="LiveId" clId="{8B5A1BCD-F2D5-42E8-AD38-F1BEFDF13B89}" dt="2025-03-08T22:19:38.036" v="59"/>
          <ac:spMkLst>
            <pc:docMk/>
            <pc:sldMk cId="1796977181" sldId="269"/>
            <ac:spMk id="4" creationId="{6B5FFECB-38CB-84B5-59F7-00335A07BFD3}"/>
          </ac:spMkLst>
        </pc:spChg>
        <pc:spChg chg="add mod">
          <ac:chgData name="Glauco Urbini" userId="62125bf40784653f" providerId="LiveId" clId="{8B5A1BCD-F2D5-42E8-AD38-F1BEFDF13B89}" dt="2025-03-08T22:20:50.697" v="112" actId="20577"/>
          <ac:spMkLst>
            <pc:docMk/>
            <pc:sldMk cId="1796977181" sldId="269"/>
            <ac:spMk id="5" creationId="{C894E0EF-1670-E20E-9655-F98D2935B178}"/>
          </ac:spMkLst>
        </pc:spChg>
      </pc:sldChg>
      <pc:sldChg chg="addSp modSp mod">
        <pc:chgData name="Glauco Urbini" userId="62125bf40784653f" providerId="LiveId" clId="{8B5A1BCD-F2D5-42E8-AD38-F1BEFDF13B89}" dt="2025-03-08T22:20:53.189" v="115" actId="20577"/>
        <pc:sldMkLst>
          <pc:docMk/>
          <pc:sldMk cId="1556682690" sldId="270"/>
        </pc:sldMkLst>
        <pc:spChg chg="add mod">
          <ac:chgData name="Glauco Urbini" userId="62125bf40784653f" providerId="LiveId" clId="{8B5A1BCD-F2D5-42E8-AD38-F1BEFDF13B89}" dt="2025-03-08T22:19:39.127" v="60"/>
          <ac:spMkLst>
            <pc:docMk/>
            <pc:sldMk cId="1556682690" sldId="270"/>
            <ac:spMk id="4" creationId="{591CA45C-4128-E593-9093-B73B72B96A08}"/>
          </ac:spMkLst>
        </pc:spChg>
        <pc:spChg chg="add mod">
          <ac:chgData name="Glauco Urbini" userId="62125bf40784653f" providerId="LiveId" clId="{8B5A1BCD-F2D5-42E8-AD38-F1BEFDF13B89}" dt="2025-03-08T22:20:53.189" v="115" actId="20577"/>
          <ac:spMkLst>
            <pc:docMk/>
            <pc:sldMk cId="1556682690" sldId="270"/>
            <ac:spMk id="5" creationId="{D39D0099-2522-E0B7-72DC-660D29B9BE66}"/>
          </ac:spMkLst>
        </pc:spChg>
      </pc:sldChg>
      <pc:sldChg chg="addSp modSp mod">
        <pc:chgData name="Glauco Urbini" userId="62125bf40784653f" providerId="LiveId" clId="{8B5A1BCD-F2D5-42E8-AD38-F1BEFDF13B89}" dt="2025-03-13T12:46:04.408" v="662" actId="20577"/>
        <pc:sldMkLst>
          <pc:docMk/>
          <pc:sldMk cId="641301740" sldId="271"/>
        </pc:sldMkLst>
        <pc:spChg chg="mod">
          <ac:chgData name="Glauco Urbini" userId="62125bf40784653f" providerId="LiveId" clId="{8B5A1BCD-F2D5-42E8-AD38-F1BEFDF13B89}" dt="2025-03-13T12:46:04.408" v="662" actId="20577"/>
          <ac:spMkLst>
            <pc:docMk/>
            <pc:sldMk cId="641301740" sldId="271"/>
            <ac:spMk id="3" creationId="{C085C8C5-BC87-9D27-6063-E4862725B6BE}"/>
          </ac:spMkLst>
        </pc:spChg>
        <pc:spChg chg="add mod">
          <ac:chgData name="Glauco Urbini" userId="62125bf40784653f" providerId="LiveId" clId="{8B5A1BCD-F2D5-42E8-AD38-F1BEFDF13B89}" dt="2025-03-08T22:19:40.651" v="61"/>
          <ac:spMkLst>
            <pc:docMk/>
            <pc:sldMk cId="641301740" sldId="271"/>
            <ac:spMk id="4" creationId="{578CAD9D-4DDD-AE3E-511F-C5FAC7A69C6E}"/>
          </ac:spMkLst>
        </pc:spChg>
        <pc:spChg chg="add mod">
          <ac:chgData name="Glauco Urbini" userId="62125bf40784653f" providerId="LiveId" clId="{8B5A1BCD-F2D5-42E8-AD38-F1BEFDF13B89}" dt="2025-03-08T22:20:56.196" v="118" actId="20577"/>
          <ac:spMkLst>
            <pc:docMk/>
            <pc:sldMk cId="641301740" sldId="271"/>
            <ac:spMk id="5" creationId="{34A1BD8E-84CA-8C6E-7694-F64FEB01524F}"/>
          </ac:spMkLst>
        </pc:spChg>
      </pc:sldChg>
      <pc:sldChg chg="addSp modSp mod">
        <pc:chgData name="Glauco Urbini" userId="62125bf40784653f" providerId="LiveId" clId="{8B5A1BCD-F2D5-42E8-AD38-F1BEFDF13B89}" dt="2025-03-13T12:48:58.476" v="802" actId="27636"/>
        <pc:sldMkLst>
          <pc:docMk/>
          <pc:sldMk cId="2495054502" sldId="272"/>
        </pc:sldMkLst>
        <pc:spChg chg="mod">
          <ac:chgData name="Glauco Urbini" userId="62125bf40784653f" providerId="LiveId" clId="{8B5A1BCD-F2D5-42E8-AD38-F1BEFDF13B89}" dt="2025-03-13T12:48:58.476" v="802" actId="27636"/>
          <ac:spMkLst>
            <pc:docMk/>
            <pc:sldMk cId="2495054502" sldId="272"/>
            <ac:spMk id="3" creationId="{A38F186B-6172-38BB-0AC1-89F8CC9C6E68}"/>
          </ac:spMkLst>
        </pc:spChg>
        <pc:spChg chg="add mod">
          <ac:chgData name="Glauco Urbini" userId="62125bf40784653f" providerId="LiveId" clId="{8B5A1BCD-F2D5-42E8-AD38-F1BEFDF13B89}" dt="2025-03-08T22:19:41.436" v="62"/>
          <ac:spMkLst>
            <pc:docMk/>
            <pc:sldMk cId="2495054502" sldId="272"/>
            <ac:spMk id="4" creationId="{AD4C7AC5-A437-38F0-EB4E-629828031B20}"/>
          </ac:spMkLst>
        </pc:spChg>
        <pc:spChg chg="add mod">
          <ac:chgData name="Glauco Urbini" userId="62125bf40784653f" providerId="LiveId" clId="{8B5A1BCD-F2D5-42E8-AD38-F1BEFDF13B89}" dt="2025-03-08T22:20:58.421" v="121" actId="20577"/>
          <ac:spMkLst>
            <pc:docMk/>
            <pc:sldMk cId="2495054502" sldId="272"/>
            <ac:spMk id="5" creationId="{5C8F9A3A-4535-CB50-CF94-0BD30F508097}"/>
          </ac:spMkLst>
        </pc:spChg>
      </pc:sldChg>
      <pc:sldChg chg="addSp modSp mod">
        <pc:chgData name="Glauco Urbini" userId="62125bf40784653f" providerId="LiveId" clId="{8B5A1BCD-F2D5-42E8-AD38-F1BEFDF13B89}" dt="2025-03-08T22:21:01.198" v="124" actId="20577"/>
        <pc:sldMkLst>
          <pc:docMk/>
          <pc:sldMk cId="3298518076" sldId="273"/>
        </pc:sldMkLst>
        <pc:spChg chg="add mod">
          <ac:chgData name="Glauco Urbini" userId="62125bf40784653f" providerId="LiveId" clId="{8B5A1BCD-F2D5-42E8-AD38-F1BEFDF13B89}" dt="2025-03-08T22:19:42.849" v="63"/>
          <ac:spMkLst>
            <pc:docMk/>
            <pc:sldMk cId="3298518076" sldId="273"/>
            <ac:spMk id="4" creationId="{D70291A9-0E88-F3AA-4369-46EA06228C17}"/>
          </ac:spMkLst>
        </pc:spChg>
        <pc:spChg chg="add mod">
          <ac:chgData name="Glauco Urbini" userId="62125bf40784653f" providerId="LiveId" clId="{8B5A1BCD-F2D5-42E8-AD38-F1BEFDF13B89}" dt="2025-03-08T22:21:01.198" v="124" actId="20577"/>
          <ac:spMkLst>
            <pc:docMk/>
            <pc:sldMk cId="3298518076" sldId="273"/>
            <ac:spMk id="5" creationId="{5478BB34-AC32-C197-DC1C-D8B01E81A30A}"/>
          </ac:spMkLst>
        </pc:spChg>
      </pc:sldChg>
      <pc:sldChg chg="addSp modSp mod">
        <pc:chgData name="Glauco Urbini" userId="62125bf40784653f" providerId="LiveId" clId="{8B5A1BCD-F2D5-42E8-AD38-F1BEFDF13B89}" dt="2025-03-13T12:49:32.994" v="810" actId="20577"/>
        <pc:sldMkLst>
          <pc:docMk/>
          <pc:sldMk cId="870482738" sldId="274"/>
        </pc:sldMkLst>
        <pc:spChg chg="mod">
          <ac:chgData name="Glauco Urbini" userId="62125bf40784653f" providerId="LiveId" clId="{8B5A1BCD-F2D5-42E8-AD38-F1BEFDF13B89}" dt="2025-03-13T12:49:32.994" v="810" actId="20577"/>
          <ac:spMkLst>
            <pc:docMk/>
            <pc:sldMk cId="870482738" sldId="274"/>
            <ac:spMk id="3" creationId="{A004473F-06BA-2907-D262-E79547D308D2}"/>
          </ac:spMkLst>
        </pc:spChg>
        <pc:spChg chg="add mod">
          <ac:chgData name="Glauco Urbini" userId="62125bf40784653f" providerId="LiveId" clId="{8B5A1BCD-F2D5-42E8-AD38-F1BEFDF13B89}" dt="2025-03-08T22:19:44.035" v="64"/>
          <ac:spMkLst>
            <pc:docMk/>
            <pc:sldMk cId="870482738" sldId="274"/>
            <ac:spMk id="4" creationId="{EB84D4BC-7E9F-DDAF-16DA-1E307E3B0A19}"/>
          </ac:spMkLst>
        </pc:spChg>
        <pc:spChg chg="add mod">
          <ac:chgData name="Glauco Urbini" userId="62125bf40784653f" providerId="LiveId" clId="{8B5A1BCD-F2D5-42E8-AD38-F1BEFDF13B89}" dt="2025-03-08T22:21:03.440" v="127" actId="20577"/>
          <ac:spMkLst>
            <pc:docMk/>
            <pc:sldMk cId="870482738" sldId="274"/>
            <ac:spMk id="5" creationId="{2467773F-3FEE-75C4-79FA-EF809F465029}"/>
          </ac:spMkLst>
        </pc:spChg>
      </pc:sldChg>
      <pc:sldChg chg="addSp modSp mod">
        <pc:chgData name="Glauco Urbini" userId="62125bf40784653f" providerId="LiveId" clId="{8B5A1BCD-F2D5-42E8-AD38-F1BEFDF13B89}" dt="2025-03-13T12:49:49.932" v="818" actId="313"/>
        <pc:sldMkLst>
          <pc:docMk/>
          <pc:sldMk cId="1504917384" sldId="275"/>
        </pc:sldMkLst>
        <pc:spChg chg="mod">
          <ac:chgData name="Glauco Urbini" userId="62125bf40784653f" providerId="LiveId" clId="{8B5A1BCD-F2D5-42E8-AD38-F1BEFDF13B89}" dt="2025-03-13T12:49:49.932" v="818" actId="313"/>
          <ac:spMkLst>
            <pc:docMk/>
            <pc:sldMk cId="1504917384" sldId="275"/>
            <ac:spMk id="3" creationId="{F4AB4710-B5A1-1C51-E033-DDC3AD70E137}"/>
          </ac:spMkLst>
        </pc:spChg>
        <pc:spChg chg="add mod">
          <ac:chgData name="Glauco Urbini" userId="62125bf40784653f" providerId="LiveId" clId="{8B5A1BCD-F2D5-42E8-AD38-F1BEFDF13B89}" dt="2025-03-08T22:19:45.087" v="65"/>
          <ac:spMkLst>
            <pc:docMk/>
            <pc:sldMk cId="1504917384" sldId="275"/>
            <ac:spMk id="4" creationId="{37C6F288-062E-1BCF-245C-0BB533FEBE5A}"/>
          </ac:spMkLst>
        </pc:spChg>
        <pc:spChg chg="add mod">
          <ac:chgData name="Glauco Urbini" userId="62125bf40784653f" providerId="LiveId" clId="{8B5A1BCD-F2D5-42E8-AD38-F1BEFDF13B89}" dt="2025-03-08T22:21:05.800" v="130" actId="20577"/>
          <ac:spMkLst>
            <pc:docMk/>
            <pc:sldMk cId="1504917384" sldId="275"/>
            <ac:spMk id="5" creationId="{F81923AD-103F-AA4D-1967-9073FA01AC06}"/>
          </ac:spMkLst>
        </pc:spChg>
      </pc:sldChg>
      <pc:sldChg chg="addSp modSp del mod">
        <pc:chgData name="Glauco Urbini" userId="62125bf40784653f" providerId="LiveId" clId="{8B5A1BCD-F2D5-42E8-AD38-F1BEFDF13B89}" dt="2025-03-13T12:50:28.457" v="819" actId="2696"/>
        <pc:sldMkLst>
          <pc:docMk/>
          <pc:sldMk cId="2072598460" sldId="276"/>
        </pc:sldMkLst>
      </pc:sldChg>
      <pc:sldChg chg="addSp modSp mod">
        <pc:chgData name="Glauco Urbini" userId="62125bf40784653f" providerId="LiveId" clId="{8B5A1BCD-F2D5-42E8-AD38-F1BEFDF13B89}" dt="2025-03-13T12:51:00.633" v="838" actId="20577"/>
        <pc:sldMkLst>
          <pc:docMk/>
          <pc:sldMk cId="746871687" sldId="277"/>
        </pc:sldMkLst>
        <pc:spChg chg="mod">
          <ac:chgData name="Glauco Urbini" userId="62125bf40784653f" providerId="LiveId" clId="{8B5A1BCD-F2D5-42E8-AD38-F1BEFDF13B89}" dt="2025-03-13T12:50:56.499" v="836" actId="313"/>
          <ac:spMkLst>
            <pc:docMk/>
            <pc:sldMk cId="746871687" sldId="277"/>
            <ac:spMk id="3" creationId="{5F12EA91-61C6-1E7D-8030-8EDAEAF8D1A6}"/>
          </ac:spMkLst>
        </pc:spChg>
        <pc:spChg chg="add mod">
          <ac:chgData name="Glauco Urbini" userId="62125bf40784653f" providerId="LiveId" clId="{8B5A1BCD-F2D5-42E8-AD38-F1BEFDF13B89}" dt="2025-03-08T22:19:47.983" v="67"/>
          <ac:spMkLst>
            <pc:docMk/>
            <pc:sldMk cId="746871687" sldId="277"/>
            <ac:spMk id="4" creationId="{167A78A4-8B61-5B3C-4E7E-EC74625B1465}"/>
          </ac:spMkLst>
        </pc:spChg>
        <pc:spChg chg="add mod">
          <ac:chgData name="Glauco Urbini" userId="62125bf40784653f" providerId="LiveId" clId="{8B5A1BCD-F2D5-42E8-AD38-F1BEFDF13B89}" dt="2025-03-13T12:51:00.633" v="838" actId="20577"/>
          <ac:spMkLst>
            <pc:docMk/>
            <pc:sldMk cId="746871687" sldId="277"/>
            <ac:spMk id="5" creationId="{20EA5F38-08B3-1760-D8BC-9C64DD3DA1DC}"/>
          </ac:spMkLst>
        </pc:spChg>
      </pc:sldChg>
      <pc:sldChg chg="addSp modSp mod">
        <pc:chgData name="Glauco Urbini" userId="62125bf40784653f" providerId="LiveId" clId="{8B5A1BCD-F2D5-42E8-AD38-F1BEFDF13B89}" dt="2025-03-13T12:51:33.113" v="842" actId="20577"/>
        <pc:sldMkLst>
          <pc:docMk/>
          <pc:sldMk cId="119401446" sldId="278"/>
        </pc:sldMkLst>
        <pc:spChg chg="mod">
          <ac:chgData name="Glauco Urbini" userId="62125bf40784653f" providerId="LiveId" clId="{8B5A1BCD-F2D5-42E8-AD38-F1BEFDF13B89}" dt="2025-03-13T12:51:21.262" v="840" actId="20577"/>
          <ac:spMkLst>
            <pc:docMk/>
            <pc:sldMk cId="119401446" sldId="278"/>
            <ac:spMk id="3" creationId="{6D6BA94C-A44E-566E-D551-647134082BCB}"/>
          </ac:spMkLst>
        </pc:spChg>
        <pc:spChg chg="add mod">
          <ac:chgData name="Glauco Urbini" userId="62125bf40784653f" providerId="LiveId" clId="{8B5A1BCD-F2D5-42E8-AD38-F1BEFDF13B89}" dt="2025-03-08T22:19:48.616" v="68"/>
          <ac:spMkLst>
            <pc:docMk/>
            <pc:sldMk cId="119401446" sldId="278"/>
            <ac:spMk id="4" creationId="{C93C0EAE-8A6E-3D68-AFA6-2BDEEE00E8DA}"/>
          </ac:spMkLst>
        </pc:spChg>
        <pc:spChg chg="add mod">
          <ac:chgData name="Glauco Urbini" userId="62125bf40784653f" providerId="LiveId" clId="{8B5A1BCD-F2D5-42E8-AD38-F1BEFDF13B89}" dt="2025-03-13T12:51:33.113" v="842" actId="20577"/>
          <ac:spMkLst>
            <pc:docMk/>
            <pc:sldMk cId="119401446" sldId="278"/>
            <ac:spMk id="5" creationId="{9F70AE4B-6463-02BC-A43E-17947C28CF36}"/>
          </ac:spMkLst>
        </pc:spChg>
      </pc:sldChg>
      <pc:sldChg chg="addSp modSp mod">
        <pc:chgData name="Glauco Urbini" userId="62125bf40784653f" providerId="LiveId" clId="{8B5A1BCD-F2D5-42E8-AD38-F1BEFDF13B89}" dt="2025-03-13T12:51:41.849" v="844" actId="20577"/>
        <pc:sldMkLst>
          <pc:docMk/>
          <pc:sldMk cId="2830449143" sldId="279"/>
        </pc:sldMkLst>
        <pc:spChg chg="add mod">
          <ac:chgData name="Glauco Urbini" userId="62125bf40784653f" providerId="LiveId" clId="{8B5A1BCD-F2D5-42E8-AD38-F1BEFDF13B89}" dt="2025-03-08T22:19:49.407" v="69"/>
          <ac:spMkLst>
            <pc:docMk/>
            <pc:sldMk cId="2830449143" sldId="279"/>
            <ac:spMk id="4" creationId="{F0C37592-A89B-10C2-EF2B-91870232D75D}"/>
          </ac:spMkLst>
        </pc:spChg>
        <pc:spChg chg="add mod">
          <ac:chgData name="Glauco Urbini" userId="62125bf40784653f" providerId="LiveId" clId="{8B5A1BCD-F2D5-42E8-AD38-F1BEFDF13B89}" dt="2025-03-13T12:51:41.849" v="844" actId="20577"/>
          <ac:spMkLst>
            <pc:docMk/>
            <pc:sldMk cId="2830449143" sldId="279"/>
            <ac:spMk id="5" creationId="{3EAA8DE0-2680-9034-5919-CA84E4FA0C43}"/>
          </ac:spMkLst>
        </pc:spChg>
      </pc:sldChg>
      <pc:sldChg chg="addSp modSp mod">
        <pc:chgData name="Glauco Urbini" userId="62125bf40784653f" providerId="LiveId" clId="{8B5A1BCD-F2D5-42E8-AD38-F1BEFDF13B89}" dt="2025-03-13T12:52:15.607" v="846" actId="20577"/>
        <pc:sldMkLst>
          <pc:docMk/>
          <pc:sldMk cId="8150278" sldId="280"/>
        </pc:sldMkLst>
        <pc:spChg chg="add mod">
          <ac:chgData name="Glauco Urbini" userId="62125bf40784653f" providerId="LiveId" clId="{8B5A1BCD-F2D5-42E8-AD38-F1BEFDF13B89}" dt="2025-03-08T22:19:50.609" v="70"/>
          <ac:spMkLst>
            <pc:docMk/>
            <pc:sldMk cId="8150278" sldId="280"/>
            <ac:spMk id="4" creationId="{7DB99C0C-D5D7-FCF9-32CE-465CAA31C654}"/>
          </ac:spMkLst>
        </pc:spChg>
        <pc:spChg chg="add mod">
          <ac:chgData name="Glauco Urbini" userId="62125bf40784653f" providerId="LiveId" clId="{8B5A1BCD-F2D5-42E8-AD38-F1BEFDF13B89}" dt="2025-03-13T12:52:15.607" v="846" actId="20577"/>
          <ac:spMkLst>
            <pc:docMk/>
            <pc:sldMk cId="8150278" sldId="280"/>
            <ac:spMk id="5" creationId="{79728C36-293A-6277-95CF-A6614705D13B}"/>
          </ac:spMkLst>
        </pc:spChg>
      </pc:sldChg>
      <pc:sldChg chg="addSp modSp mod">
        <pc:chgData name="Glauco Urbini" userId="62125bf40784653f" providerId="LiveId" clId="{8B5A1BCD-F2D5-42E8-AD38-F1BEFDF13B89}" dt="2025-03-13T12:52:23.586" v="848" actId="20577"/>
        <pc:sldMkLst>
          <pc:docMk/>
          <pc:sldMk cId="1006399096" sldId="281"/>
        </pc:sldMkLst>
        <pc:spChg chg="add mod">
          <ac:chgData name="Glauco Urbini" userId="62125bf40784653f" providerId="LiveId" clId="{8B5A1BCD-F2D5-42E8-AD38-F1BEFDF13B89}" dt="2025-03-08T22:19:51.746" v="71"/>
          <ac:spMkLst>
            <pc:docMk/>
            <pc:sldMk cId="1006399096" sldId="281"/>
            <ac:spMk id="4" creationId="{C98A9D79-5C21-143A-CC43-A77C9F355F0B}"/>
          </ac:spMkLst>
        </pc:spChg>
        <pc:spChg chg="add mod">
          <ac:chgData name="Glauco Urbini" userId="62125bf40784653f" providerId="LiveId" clId="{8B5A1BCD-F2D5-42E8-AD38-F1BEFDF13B89}" dt="2025-03-13T12:52:23.586" v="848" actId="20577"/>
          <ac:spMkLst>
            <pc:docMk/>
            <pc:sldMk cId="1006399096" sldId="281"/>
            <ac:spMk id="5" creationId="{65FAEE7D-6625-4C01-53A7-891809B19060}"/>
          </ac:spMkLst>
        </pc:spChg>
      </pc:sldChg>
      <pc:sldChg chg="addSp delSp modSp del mod">
        <pc:chgData name="Glauco Urbini" userId="62125bf40784653f" providerId="LiveId" clId="{8B5A1BCD-F2D5-42E8-AD38-F1BEFDF13B89}" dt="2025-03-13T12:52:29.869" v="849" actId="2696"/>
        <pc:sldMkLst>
          <pc:docMk/>
          <pc:sldMk cId="2217562426" sldId="282"/>
        </pc:sldMkLst>
      </pc:sldChg>
      <pc:sldChg chg="addSp delSp modSp mod">
        <pc:chgData name="Glauco Urbini" userId="62125bf40784653f" providerId="LiveId" clId="{8B5A1BCD-F2D5-42E8-AD38-F1BEFDF13B89}" dt="2025-03-13T12:52:35.417" v="851" actId="20577"/>
        <pc:sldMkLst>
          <pc:docMk/>
          <pc:sldMk cId="1011589649" sldId="283"/>
        </pc:sldMkLst>
        <pc:spChg chg="add mod">
          <ac:chgData name="Glauco Urbini" userId="62125bf40784653f" providerId="LiveId" clId="{8B5A1BCD-F2D5-42E8-AD38-F1BEFDF13B89}" dt="2025-03-08T22:19:53.473" v="73"/>
          <ac:spMkLst>
            <pc:docMk/>
            <pc:sldMk cId="1011589649" sldId="283"/>
            <ac:spMk id="4" creationId="{10AC90EB-4694-2087-502B-A498D945B72A}"/>
          </ac:spMkLst>
        </pc:spChg>
        <pc:spChg chg="add mod">
          <ac:chgData name="Glauco Urbini" userId="62125bf40784653f" providerId="LiveId" clId="{8B5A1BCD-F2D5-42E8-AD38-F1BEFDF13B89}" dt="2025-03-13T12:52:35.417" v="851" actId="20577"/>
          <ac:spMkLst>
            <pc:docMk/>
            <pc:sldMk cId="1011589649" sldId="283"/>
            <ac:spMk id="5" creationId="{19E55FEC-1899-192C-8493-F5ADFE8D942B}"/>
          </ac:spMkLst>
        </pc:spChg>
      </pc:sldChg>
      <pc:sldChg chg="addSp modSp mod">
        <pc:chgData name="Glauco Urbini" userId="62125bf40784653f" providerId="LiveId" clId="{8B5A1BCD-F2D5-42E8-AD38-F1BEFDF13B89}" dt="2025-03-13T12:53:37.443" v="860" actId="20577"/>
        <pc:sldMkLst>
          <pc:docMk/>
          <pc:sldMk cId="3751900304" sldId="284"/>
        </pc:sldMkLst>
        <pc:spChg chg="mod">
          <ac:chgData name="Glauco Urbini" userId="62125bf40784653f" providerId="LiveId" clId="{8B5A1BCD-F2D5-42E8-AD38-F1BEFDF13B89}" dt="2025-03-13T12:53:37.443" v="860" actId="20577"/>
          <ac:spMkLst>
            <pc:docMk/>
            <pc:sldMk cId="3751900304" sldId="284"/>
            <ac:spMk id="3" creationId="{0455D38F-5487-11B7-2C31-099B3A0F95DA}"/>
          </ac:spMkLst>
        </pc:spChg>
        <pc:spChg chg="add mod">
          <ac:chgData name="Glauco Urbini" userId="62125bf40784653f" providerId="LiveId" clId="{8B5A1BCD-F2D5-42E8-AD38-F1BEFDF13B89}" dt="2025-03-08T22:19:54.406" v="74"/>
          <ac:spMkLst>
            <pc:docMk/>
            <pc:sldMk cId="3751900304" sldId="284"/>
            <ac:spMk id="4" creationId="{908A7978-DC89-FD06-A8C0-4C66D106D704}"/>
          </ac:spMkLst>
        </pc:spChg>
        <pc:spChg chg="add mod">
          <ac:chgData name="Glauco Urbini" userId="62125bf40784653f" providerId="LiveId" clId="{8B5A1BCD-F2D5-42E8-AD38-F1BEFDF13B89}" dt="2025-03-13T12:53:08.515" v="858" actId="20577"/>
          <ac:spMkLst>
            <pc:docMk/>
            <pc:sldMk cId="3751900304" sldId="284"/>
            <ac:spMk id="5" creationId="{E3D7B3EC-5E5B-6395-F6A9-85390B41D52B}"/>
          </ac:spMkLst>
        </pc:spChg>
      </pc:sldChg>
      <pc:sldChg chg="addSp modSp mod ord">
        <pc:chgData name="Glauco Urbini" userId="62125bf40784653f" providerId="LiveId" clId="{8B5A1BCD-F2D5-42E8-AD38-F1BEFDF13B89}" dt="2025-03-13T12:53:42.798" v="862" actId="20577"/>
        <pc:sldMkLst>
          <pc:docMk/>
          <pc:sldMk cId="116407605" sldId="285"/>
        </pc:sldMkLst>
        <pc:spChg chg="mod">
          <ac:chgData name="Glauco Urbini" userId="62125bf40784653f" providerId="LiveId" clId="{8B5A1BCD-F2D5-42E8-AD38-F1BEFDF13B89}" dt="2025-03-13T12:53:15.971" v="859" actId="20577"/>
          <ac:spMkLst>
            <pc:docMk/>
            <pc:sldMk cId="116407605" sldId="285"/>
            <ac:spMk id="3" creationId="{F20CE7CB-40E5-4051-C9BE-299C7E899331}"/>
          </ac:spMkLst>
        </pc:spChg>
        <pc:spChg chg="add mod">
          <ac:chgData name="Glauco Urbini" userId="62125bf40784653f" providerId="LiveId" clId="{8B5A1BCD-F2D5-42E8-AD38-F1BEFDF13B89}" dt="2025-03-08T22:19:55.389" v="75"/>
          <ac:spMkLst>
            <pc:docMk/>
            <pc:sldMk cId="116407605" sldId="285"/>
            <ac:spMk id="4" creationId="{FB1FC914-5C78-1D08-5EFD-39C65490F01A}"/>
          </ac:spMkLst>
        </pc:spChg>
        <pc:spChg chg="add mod">
          <ac:chgData name="Glauco Urbini" userId="62125bf40784653f" providerId="LiveId" clId="{8B5A1BCD-F2D5-42E8-AD38-F1BEFDF13B89}" dt="2025-03-13T12:53:42.798" v="862" actId="20577"/>
          <ac:spMkLst>
            <pc:docMk/>
            <pc:sldMk cId="116407605" sldId="285"/>
            <ac:spMk id="5" creationId="{CF6BC475-2806-5FFA-432B-2F9F5D18545D}"/>
          </ac:spMkLst>
        </pc:spChg>
      </pc:sldChg>
      <pc:sldChg chg="addSp modSp mod">
        <pc:chgData name="Glauco Urbini" userId="62125bf40784653f" providerId="LiveId" clId="{8B5A1BCD-F2D5-42E8-AD38-F1BEFDF13B89}" dt="2025-03-13T12:54:14.179" v="879" actId="20577"/>
        <pc:sldMkLst>
          <pc:docMk/>
          <pc:sldMk cId="308053735" sldId="286"/>
        </pc:sldMkLst>
        <pc:spChg chg="mod">
          <ac:chgData name="Glauco Urbini" userId="62125bf40784653f" providerId="LiveId" clId="{8B5A1BCD-F2D5-42E8-AD38-F1BEFDF13B89}" dt="2025-03-13T12:54:06.264" v="873" actId="20577"/>
          <ac:spMkLst>
            <pc:docMk/>
            <pc:sldMk cId="308053735" sldId="286"/>
            <ac:spMk id="3" creationId="{C34260B2-7C18-FE91-E121-9F723A013C7E}"/>
          </ac:spMkLst>
        </pc:spChg>
        <pc:spChg chg="add mod">
          <ac:chgData name="Glauco Urbini" userId="62125bf40784653f" providerId="LiveId" clId="{8B5A1BCD-F2D5-42E8-AD38-F1BEFDF13B89}" dt="2025-03-08T22:19:56.186" v="76"/>
          <ac:spMkLst>
            <pc:docMk/>
            <pc:sldMk cId="308053735" sldId="286"/>
            <ac:spMk id="4" creationId="{0F36E4AF-2860-6D4D-5A72-5B8751717631}"/>
          </ac:spMkLst>
        </pc:spChg>
        <pc:spChg chg="add mod">
          <ac:chgData name="Glauco Urbini" userId="62125bf40784653f" providerId="LiveId" clId="{8B5A1BCD-F2D5-42E8-AD38-F1BEFDF13B89}" dt="2025-03-13T12:54:14.179" v="879" actId="20577"/>
          <ac:spMkLst>
            <pc:docMk/>
            <pc:sldMk cId="308053735" sldId="286"/>
            <ac:spMk id="5" creationId="{2C411E5C-10C9-469A-41C9-6AE0AD932E10}"/>
          </ac:spMkLst>
        </pc:spChg>
      </pc:sldChg>
      <pc:sldChg chg="addSp modSp mod">
        <pc:chgData name="Glauco Urbini" userId="62125bf40784653f" providerId="LiveId" clId="{8B5A1BCD-F2D5-42E8-AD38-F1BEFDF13B89}" dt="2025-03-13T12:54:34.656" v="883" actId="20577"/>
        <pc:sldMkLst>
          <pc:docMk/>
          <pc:sldMk cId="227315373" sldId="287"/>
        </pc:sldMkLst>
        <pc:spChg chg="add mod">
          <ac:chgData name="Glauco Urbini" userId="62125bf40784653f" providerId="LiveId" clId="{8B5A1BCD-F2D5-42E8-AD38-F1BEFDF13B89}" dt="2025-03-08T22:19:57.367" v="77"/>
          <ac:spMkLst>
            <pc:docMk/>
            <pc:sldMk cId="227315373" sldId="287"/>
            <ac:spMk id="4" creationId="{C0248A01-1B19-2485-8FBE-A45EB4CB25DB}"/>
          </ac:spMkLst>
        </pc:spChg>
        <pc:spChg chg="add mod">
          <ac:chgData name="Glauco Urbini" userId="62125bf40784653f" providerId="LiveId" clId="{8B5A1BCD-F2D5-42E8-AD38-F1BEFDF13B89}" dt="2025-03-13T12:54:34.656" v="883" actId="20577"/>
          <ac:spMkLst>
            <pc:docMk/>
            <pc:sldMk cId="227315373" sldId="287"/>
            <ac:spMk id="5" creationId="{E94E8A4D-035F-096E-5903-C3AA03560EC4}"/>
          </ac:spMkLst>
        </pc:spChg>
      </pc:sldChg>
      <pc:sldChg chg="addSp modSp mod">
        <pc:chgData name="Glauco Urbini" userId="62125bf40784653f" providerId="LiveId" clId="{8B5A1BCD-F2D5-42E8-AD38-F1BEFDF13B89}" dt="2025-03-13T12:54:48.303" v="885" actId="20577"/>
        <pc:sldMkLst>
          <pc:docMk/>
          <pc:sldMk cId="1236668167" sldId="288"/>
        </pc:sldMkLst>
        <pc:spChg chg="add mod">
          <ac:chgData name="Glauco Urbini" userId="62125bf40784653f" providerId="LiveId" clId="{8B5A1BCD-F2D5-42E8-AD38-F1BEFDF13B89}" dt="2025-03-08T22:19:58.071" v="78"/>
          <ac:spMkLst>
            <pc:docMk/>
            <pc:sldMk cId="1236668167" sldId="288"/>
            <ac:spMk id="4" creationId="{AA9BD36E-672A-47CA-8D6A-8A6DD2A83BAB}"/>
          </ac:spMkLst>
        </pc:spChg>
        <pc:spChg chg="add mod">
          <ac:chgData name="Glauco Urbini" userId="62125bf40784653f" providerId="LiveId" clId="{8B5A1BCD-F2D5-42E8-AD38-F1BEFDF13B89}" dt="2025-03-13T12:54:48.303" v="885" actId="20577"/>
          <ac:spMkLst>
            <pc:docMk/>
            <pc:sldMk cId="1236668167" sldId="288"/>
            <ac:spMk id="5" creationId="{77954D98-5469-DCB7-C460-0EA561CCB17B}"/>
          </ac:spMkLst>
        </pc:spChg>
      </pc:sldChg>
      <pc:sldChg chg="addSp modSp mod">
        <pc:chgData name="Glauco Urbini" userId="62125bf40784653f" providerId="LiveId" clId="{8B5A1BCD-F2D5-42E8-AD38-F1BEFDF13B89}" dt="2025-03-13T12:55:21.161" v="909" actId="20577"/>
        <pc:sldMkLst>
          <pc:docMk/>
          <pc:sldMk cId="566422463" sldId="289"/>
        </pc:sldMkLst>
        <pc:spChg chg="mod">
          <ac:chgData name="Glauco Urbini" userId="62125bf40784653f" providerId="LiveId" clId="{8B5A1BCD-F2D5-42E8-AD38-F1BEFDF13B89}" dt="2025-03-13T12:55:14.974" v="907" actId="20577"/>
          <ac:spMkLst>
            <pc:docMk/>
            <pc:sldMk cId="566422463" sldId="289"/>
            <ac:spMk id="3" creationId="{2E671BB7-CF31-D2D0-8D71-71B8E1B76206}"/>
          </ac:spMkLst>
        </pc:spChg>
        <pc:spChg chg="add mod">
          <ac:chgData name="Glauco Urbini" userId="62125bf40784653f" providerId="LiveId" clId="{8B5A1BCD-F2D5-42E8-AD38-F1BEFDF13B89}" dt="2025-03-08T22:20:00.392" v="79"/>
          <ac:spMkLst>
            <pc:docMk/>
            <pc:sldMk cId="566422463" sldId="289"/>
            <ac:spMk id="4" creationId="{FB4EBCA3-CF1E-2B15-BCBA-7E22384B838A}"/>
          </ac:spMkLst>
        </pc:spChg>
        <pc:spChg chg="add mod">
          <ac:chgData name="Glauco Urbini" userId="62125bf40784653f" providerId="LiveId" clId="{8B5A1BCD-F2D5-42E8-AD38-F1BEFDF13B89}" dt="2025-03-13T12:55:21.161" v="909" actId="20577"/>
          <ac:spMkLst>
            <pc:docMk/>
            <pc:sldMk cId="566422463" sldId="289"/>
            <ac:spMk id="5" creationId="{635EA286-F197-2073-96BF-4D464FAF5802}"/>
          </ac:spMkLst>
        </pc:spChg>
      </pc:sldChg>
      <pc:sldChg chg="addSp modSp mod">
        <pc:chgData name="Glauco Urbini" userId="62125bf40784653f" providerId="LiveId" clId="{8B5A1BCD-F2D5-42E8-AD38-F1BEFDF13B89}" dt="2025-03-08T22:23:33.517" v="219" actId="20577"/>
        <pc:sldMkLst>
          <pc:docMk/>
          <pc:sldMk cId="3600327883" sldId="290"/>
        </pc:sldMkLst>
        <pc:spChg chg="add mod">
          <ac:chgData name="Glauco Urbini" userId="62125bf40784653f" providerId="LiveId" clId="{8B5A1BCD-F2D5-42E8-AD38-F1BEFDF13B89}" dt="2025-03-08T22:20:01.814" v="80"/>
          <ac:spMkLst>
            <pc:docMk/>
            <pc:sldMk cId="3600327883" sldId="290"/>
            <ac:spMk id="4" creationId="{1FCC5171-5BA7-E7FD-3CF5-E49F77A382C4}"/>
          </ac:spMkLst>
        </pc:spChg>
        <pc:spChg chg="add mod">
          <ac:chgData name="Glauco Urbini" userId="62125bf40784653f" providerId="LiveId" clId="{8B5A1BCD-F2D5-42E8-AD38-F1BEFDF13B89}" dt="2025-03-08T22:23:33.517" v="219" actId="20577"/>
          <ac:spMkLst>
            <pc:docMk/>
            <pc:sldMk cId="3600327883" sldId="290"/>
            <ac:spMk id="5" creationId="{F63A84F8-7D85-15F7-3B21-8B48885370FE}"/>
          </ac:spMkLst>
        </pc:spChg>
      </pc:sldChg>
      <pc:sldChg chg="addSp modSp mod">
        <pc:chgData name="Glauco Urbini" userId="62125bf40784653f" providerId="LiveId" clId="{8B5A1BCD-F2D5-42E8-AD38-F1BEFDF13B89}" dt="2025-03-08T22:23:39.279" v="221" actId="20577"/>
        <pc:sldMkLst>
          <pc:docMk/>
          <pc:sldMk cId="2298226975" sldId="291"/>
        </pc:sldMkLst>
        <pc:spChg chg="add mod">
          <ac:chgData name="Glauco Urbini" userId="62125bf40784653f" providerId="LiveId" clId="{8B5A1BCD-F2D5-42E8-AD38-F1BEFDF13B89}" dt="2025-03-08T22:20:03.041" v="81"/>
          <ac:spMkLst>
            <pc:docMk/>
            <pc:sldMk cId="2298226975" sldId="291"/>
            <ac:spMk id="4" creationId="{1FB4E331-1EC8-5523-1018-ECF0D0BA05F1}"/>
          </ac:spMkLst>
        </pc:spChg>
        <pc:spChg chg="add mod">
          <ac:chgData name="Glauco Urbini" userId="62125bf40784653f" providerId="LiveId" clId="{8B5A1BCD-F2D5-42E8-AD38-F1BEFDF13B89}" dt="2025-03-08T22:23:39.279" v="221" actId="20577"/>
          <ac:spMkLst>
            <pc:docMk/>
            <pc:sldMk cId="2298226975" sldId="291"/>
            <ac:spMk id="5" creationId="{ADB8CBD8-5790-BF95-735D-4340140B04FB}"/>
          </ac:spMkLst>
        </pc:spChg>
      </pc:sldChg>
      <pc:sldChg chg="modSp add mod">
        <pc:chgData name="Glauco Urbini" userId="62125bf40784653f" providerId="LiveId" clId="{8B5A1BCD-F2D5-42E8-AD38-F1BEFDF13B89}" dt="2025-03-08T22:17:12.351" v="44" actId="20577"/>
        <pc:sldMkLst>
          <pc:docMk/>
          <pc:sldMk cId="2800275297" sldId="292"/>
        </pc:sldMkLst>
        <pc:spChg chg="mod">
          <ac:chgData name="Glauco Urbini" userId="62125bf40784653f" providerId="LiveId" clId="{8B5A1BCD-F2D5-42E8-AD38-F1BEFDF13B89}" dt="2025-03-08T22:15:12.853" v="27" actId="113"/>
          <ac:spMkLst>
            <pc:docMk/>
            <pc:sldMk cId="2800275297" sldId="292"/>
            <ac:spMk id="2" creationId="{89C9A980-ADAB-8BEE-A574-3870B2CDAC52}"/>
          </ac:spMkLst>
        </pc:spChg>
        <pc:spChg chg="mod">
          <ac:chgData name="Glauco Urbini" userId="62125bf40784653f" providerId="LiveId" clId="{8B5A1BCD-F2D5-42E8-AD38-F1BEFDF13B89}" dt="2025-03-08T22:17:12.351" v="44" actId="20577"/>
          <ac:spMkLst>
            <pc:docMk/>
            <pc:sldMk cId="2800275297" sldId="292"/>
            <ac:spMk id="3" creationId="{29AF853F-179D-CC2C-2453-21127304D62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041BECDE-E911-FBE5-9863-E2928142047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096A1259-3A3B-2907-6902-17350DDB4C8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B84A796-2D2A-4467-A4F1-62BA9059C738}" type="datetimeFigureOut">
              <a:rPr lang="it-IT" smtClean="0"/>
              <a:t>27/03/2025</a:t>
            </a:fld>
            <a:endParaRPr lang="it-IT"/>
          </a:p>
        </p:txBody>
      </p:sp>
      <p:sp>
        <p:nvSpPr>
          <p:cNvPr id="4" name="Segnaposto piè di pagina 3">
            <a:extLst>
              <a:ext uri="{FF2B5EF4-FFF2-40B4-BE49-F238E27FC236}">
                <a16:creationId xmlns:a16="http://schemas.microsoft.com/office/drawing/2014/main" id="{D6F38136-7C48-A2A8-6E6C-EE321B5C688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DDD45A9B-6B5F-1B4B-20CC-249C56D9BD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418B1A9-56AC-460F-BF4A-2F1E0E6A5263}" type="slidenum">
              <a:rPr lang="it-IT" smtClean="0"/>
              <a:t>‹N›</a:t>
            </a:fld>
            <a:endParaRPr lang="it-IT"/>
          </a:p>
        </p:txBody>
      </p:sp>
    </p:spTree>
    <p:extLst>
      <p:ext uri="{BB962C8B-B14F-4D97-AF65-F5344CB8AC3E}">
        <p14:creationId xmlns:p14="http://schemas.microsoft.com/office/powerpoint/2010/main" val="18184572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43FF34-5DF5-4B4E-8A17-C0238124E7A5}" type="datetimeFigureOut">
              <a:rPr lang="en-GB" smtClean="0"/>
              <a:t>27/03/2025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00598-E923-4210-8E50-69F593CC3877}" type="slidenum">
              <a:rPr lang="en-GB" smtClean="0"/>
              <a:t>‹N›</a:t>
            </a:fld>
            <a:endParaRPr lang="en-GB"/>
          </a:p>
        </p:txBody>
      </p:sp>
    </p:spTree>
    <p:extLst>
      <p:ext uri="{BB962C8B-B14F-4D97-AF65-F5344CB8AC3E}">
        <p14:creationId xmlns:p14="http://schemas.microsoft.com/office/powerpoint/2010/main" val="7385949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36D47-1076-4288-9961-0C23B5227D0C}"/>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US" dirty="0"/>
              <a:t>I </a:t>
            </a:r>
            <a:r>
              <a:rPr lang="en-US" dirty="0" err="1"/>
              <a:t>modelli</a:t>
            </a:r>
            <a:r>
              <a:rPr lang="en-US" dirty="0"/>
              <a:t> </a:t>
            </a:r>
            <a:r>
              <a:rPr lang="en-US" dirty="0" err="1"/>
              <a:t>organizzativi</a:t>
            </a:r>
            <a:r>
              <a:rPr lang="en-US" dirty="0"/>
              <a:t> al </a:t>
            </a:r>
            <a:r>
              <a:rPr lang="en-US" dirty="0" err="1"/>
              <a:t>vaglio</a:t>
            </a:r>
            <a:r>
              <a:rPr lang="en-US" dirty="0"/>
              <a:t> </a:t>
            </a:r>
            <a:r>
              <a:rPr lang="en-US" dirty="0" err="1"/>
              <a:t>della</a:t>
            </a:r>
            <a:r>
              <a:rPr lang="en-US" dirty="0"/>
              <a:t> </a:t>
            </a:r>
            <a:r>
              <a:rPr lang="en-US" dirty="0" err="1"/>
              <a:t>recente</a:t>
            </a:r>
            <a:r>
              <a:rPr lang="en-US" dirty="0"/>
              <a:t> Giurisprudenza</a:t>
            </a:r>
            <a:endParaRPr lang="en-GB" dirty="0"/>
          </a:p>
        </p:txBody>
      </p:sp>
      <p:sp>
        <p:nvSpPr>
          <p:cNvPr id="3" name="Subtitle 2">
            <a:extLst>
              <a:ext uri="{FF2B5EF4-FFF2-40B4-BE49-F238E27FC236}">
                <a16:creationId xmlns:a16="http://schemas.microsoft.com/office/drawing/2014/main" id="{A5B70CA0-CE6C-4828-A9EC-76D73356017D}"/>
              </a:ext>
            </a:extLst>
          </p:cNvPr>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 edit Master subtitle style</a:t>
            </a:r>
            <a:endParaRPr lang="en-GB" dirty="0"/>
          </a:p>
        </p:txBody>
      </p:sp>
    </p:spTree>
    <p:extLst>
      <p:ext uri="{BB962C8B-B14F-4D97-AF65-F5344CB8AC3E}">
        <p14:creationId xmlns:p14="http://schemas.microsoft.com/office/powerpoint/2010/main" val="1760131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58EF7-98AD-4E08-A6D1-ED097CF9251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851F040-4E75-43F5-A430-39DC88CDF252}"/>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a:extLst>
              <a:ext uri="{FF2B5EF4-FFF2-40B4-BE49-F238E27FC236}">
                <a16:creationId xmlns:a16="http://schemas.microsoft.com/office/drawing/2014/main" id="{C0E36DFE-44F9-FC91-E9C1-6954C350886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16" t="11097" r="5508" b="7598"/>
          <a:stretch/>
        </p:blipFill>
        <p:spPr>
          <a:xfrm>
            <a:off x="9982200" y="5702077"/>
            <a:ext cx="1949374" cy="733624"/>
          </a:xfrm>
          <a:prstGeom prst="rect">
            <a:avLst/>
          </a:prstGeom>
        </p:spPr>
      </p:pic>
    </p:spTree>
    <p:extLst>
      <p:ext uri="{BB962C8B-B14F-4D97-AF65-F5344CB8AC3E}">
        <p14:creationId xmlns:p14="http://schemas.microsoft.com/office/powerpoint/2010/main" val="2529888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6B88E-CCB7-4B20-8FC2-0219EDFAE5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B78A5FE-3BE1-4140-B2CE-6BD39F52479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7" name="Picture 6">
            <a:extLst>
              <a:ext uri="{FF2B5EF4-FFF2-40B4-BE49-F238E27FC236}">
                <a16:creationId xmlns:a16="http://schemas.microsoft.com/office/drawing/2014/main" id="{1F700714-C708-0D6B-D15F-9CD514FF579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16" t="11097" r="5508" b="7598"/>
          <a:stretch/>
        </p:blipFill>
        <p:spPr>
          <a:xfrm>
            <a:off x="9982200" y="5702077"/>
            <a:ext cx="1949374" cy="733624"/>
          </a:xfrm>
          <a:prstGeom prst="rect">
            <a:avLst/>
          </a:prstGeom>
        </p:spPr>
      </p:pic>
    </p:spTree>
    <p:extLst>
      <p:ext uri="{BB962C8B-B14F-4D97-AF65-F5344CB8AC3E}">
        <p14:creationId xmlns:p14="http://schemas.microsoft.com/office/powerpoint/2010/main" val="1820312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981E0-5534-402B-B39E-B48A46B1F8D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3AF72B-8376-4B12-B300-3F9FBADAFC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B89D93F-1226-4C8A-89E3-755797C081A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a:extLst>
              <a:ext uri="{FF2B5EF4-FFF2-40B4-BE49-F238E27FC236}">
                <a16:creationId xmlns:a16="http://schemas.microsoft.com/office/drawing/2014/main" id="{F4BC0DA1-AC4B-4D29-6C6F-D1CA83A6C18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16" t="11097" r="5508" b="7598"/>
          <a:stretch/>
        </p:blipFill>
        <p:spPr>
          <a:xfrm>
            <a:off x="9982200" y="5702077"/>
            <a:ext cx="1949374" cy="733624"/>
          </a:xfrm>
          <a:prstGeom prst="rect">
            <a:avLst/>
          </a:prstGeom>
        </p:spPr>
      </p:pic>
    </p:spTree>
    <p:extLst>
      <p:ext uri="{BB962C8B-B14F-4D97-AF65-F5344CB8AC3E}">
        <p14:creationId xmlns:p14="http://schemas.microsoft.com/office/powerpoint/2010/main" val="3192032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968F4-5E45-46FA-B1C2-B938F3F97E8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6731CEC-AC01-4201-91FE-2C5EB2CAA7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A2BF78-B245-45C8-90F6-1754E41E33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41C71AD-F7D7-41E2-841D-FF54746F13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81BE7D-F90E-4683-A29E-99F9933303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a:extLst>
              <a:ext uri="{FF2B5EF4-FFF2-40B4-BE49-F238E27FC236}">
                <a16:creationId xmlns:a16="http://schemas.microsoft.com/office/drawing/2014/main" id="{B5C1AC28-1E99-7D22-4123-1F6A53F58E5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16" t="11097" r="5508" b="7598"/>
          <a:stretch/>
        </p:blipFill>
        <p:spPr>
          <a:xfrm>
            <a:off x="9982200" y="5702077"/>
            <a:ext cx="1949374" cy="733624"/>
          </a:xfrm>
          <a:prstGeom prst="rect">
            <a:avLst/>
          </a:prstGeom>
        </p:spPr>
      </p:pic>
    </p:spTree>
    <p:extLst>
      <p:ext uri="{BB962C8B-B14F-4D97-AF65-F5344CB8AC3E}">
        <p14:creationId xmlns:p14="http://schemas.microsoft.com/office/powerpoint/2010/main" val="1165964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EE30E-9638-463D-9EF3-EE979E32305C}"/>
              </a:ext>
            </a:extLst>
          </p:cNvPr>
          <p:cNvSpPr>
            <a:spLocks noGrp="1"/>
          </p:cNvSpPr>
          <p:nvPr>
            <p:ph type="title"/>
          </p:nvPr>
        </p:nvSpPr>
        <p:spPr/>
        <p:txBody>
          <a:bodyPr/>
          <a:lstStyle/>
          <a:p>
            <a:r>
              <a:rPr lang="en-US"/>
              <a:t>Click to edit Master title style</a:t>
            </a:r>
            <a:endParaRPr lang="en-GB"/>
          </a:p>
        </p:txBody>
      </p:sp>
      <p:pic>
        <p:nvPicPr>
          <p:cNvPr id="6" name="Picture 5">
            <a:extLst>
              <a:ext uri="{FF2B5EF4-FFF2-40B4-BE49-F238E27FC236}">
                <a16:creationId xmlns:a16="http://schemas.microsoft.com/office/drawing/2014/main" id="{D5423316-B736-5C04-CEEB-1BC0053EE36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16" t="11097" r="5508" b="7598"/>
          <a:stretch/>
        </p:blipFill>
        <p:spPr>
          <a:xfrm>
            <a:off x="9982200" y="5702077"/>
            <a:ext cx="1949374" cy="733624"/>
          </a:xfrm>
          <a:prstGeom prst="rect">
            <a:avLst/>
          </a:prstGeom>
        </p:spPr>
      </p:pic>
    </p:spTree>
    <p:extLst>
      <p:ext uri="{BB962C8B-B14F-4D97-AF65-F5344CB8AC3E}">
        <p14:creationId xmlns:p14="http://schemas.microsoft.com/office/powerpoint/2010/main" val="2696648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64D215-EED4-2F89-3484-2D2C6375E7E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16" t="11097" r="5508" b="7598"/>
          <a:stretch/>
        </p:blipFill>
        <p:spPr>
          <a:xfrm>
            <a:off x="9982200" y="5702077"/>
            <a:ext cx="1949374" cy="733624"/>
          </a:xfrm>
          <a:prstGeom prst="rect">
            <a:avLst/>
          </a:prstGeom>
        </p:spPr>
      </p:pic>
    </p:spTree>
    <p:extLst>
      <p:ext uri="{BB962C8B-B14F-4D97-AF65-F5344CB8AC3E}">
        <p14:creationId xmlns:p14="http://schemas.microsoft.com/office/powerpoint/2010/main" val="3824626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B13D7-1256-47E9-97AA-FC903466B2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8E695D1-9AC1-4E62-A93C-11D3CCB0D1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7EAADA3-AA9B-4EC1-83BC-B5F323916F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a:extLst>
              <a:ext uri="{FF2B5EF4-FFF2-40B4-BE49-F238E27FC236}">
                <a16:creationId xmlns:a16="http://schemas.microsoft.com/office/drawing/2014/main" id="{B7A6194C-0DFA-7ADA-3EF6-471A66B5B40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16" t="11097" r="5508" b="7598"/>
          <a:stretch/>
        </p:blipFill>
        <p:spPr>
          <a:xfrm>
            <a:off x="9982200" y="5702077"/>
            <a:ext cx="1949374" cy="733624"/>
          </a:xfrm>
          <a:prstGeom prst="rect">
            <a:avLst/>
          </a:prstGeom>
        </p:spPr>
      </p:pic>
    </p:spTree>
    <p:extLst>
      <p:ext uri="{BB962C8B-B14F-4D97-AF65-F5344CB8AC3E}">
        <p14:creationId xmlns:p14="http://schemas.microsoft.com/office/powerpoint/2010/main" val="219497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36E6B-7502-4F50-AB5E-C87C7F1727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415D4BE-5120-421C-AFD4-E22EC3DF59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936D3BC-31EC-485E-98BD-12A64A71E2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a:extLst>
              <a:ext uri="{FF2B5EF4-FFF2-40B4-BE49-F238E27FC236}">
                <a16:creationId xmlns:a16="http://schemas.microsoft.com/office/drawing/2014/main" id="{FBB652DD-7DEB-73C4-2235-060197CE937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16" t="11097" r="5508" b="7598"/>
          <a:stretch/>
        </p:blipFill>
        <p:spPr>
          <a:xfrm>
            <a:off x="9982200" y="5702077"/>
            <a:ext cx="1949374" cy="733624"/>
          </a:xfrm>
          <a:prstGeom prst="rect">
            <a:avLst/>
          </a:prstGeom>
        </p:spPr>
      </p:pic>
    </p:spTree>
    <p:extLst>
      <p:ext uri="{BB962C8B-B14F-4D97-AF65-F5344CB8AC3E}">
        <p14:creationId xmlns:p14="http://schemas.microsoft.com/office/powerpoint/2010/main" val="2471832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64451-4157-4E39-B1D2-E60D264AA83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BAC63C4-1EBA-476F-9519-2EFAB2DC0A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a:extLst>
              <a:ext uri="{FF2B5EF4-FFF2-40B4-BE49-F238E27FC236}">
                <a16:creationId xmlns:a16="http://schemas.microsoft.com/office/drawing/2014/main" id="{C7A47654-7C9C-6577-B6DE-D1045319D6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16" t="11097" r="5508" b="7598"/>
          <a:stretch/>
        </p:blipFill>
        <p:spPr>
          <a:xfrm>
            <a:off x="9982200" y="5702077"/>
            <a:ext cx="1949374" cy="733624"/>
          </a:xfrm>
          <a:prstGeom prst="rect">
            <a:avLst/>
          </a:prstGeom>
        </p:spPr>
      </p:pic>
    </p:spTree>
    <p:extLst>
      <p:ext uri="{BB962C8B-B14F-4D97-AF65-F5344CB8AC3E}">
        <p14:creationId xmlns:p14="http://schemas.microsoft.com/office/powerpoint/2010/main" val="519176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9E9173-F2BB-4F73-A98E-00C4215F1DE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12C681A-1299-41ED-AC93-82074901D3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a:extLst>
              <a:ext uri="{FF2B5EF4-FFF2-40B4-BE49-F238E27FC236}">
                <a16:creationId xmlns:a16="http://schemas.microsoft.com/office/drawing/2014/main" id="{AF25BDC3-0328-57BD-4550-001887473EB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16" t="11097" r="5508" b="7598"/>
          <a:stretch/>
        </p:blipFill>
        <p:spPr>
          <a:xfrm>
            <a:off x="9982200" y="5702077"/>
            <a:ext cx="1949374" cy="733624"/>
          </a:xfrm>
          <a:prstGeom prst="rect">
            <a:avLst/>
          </a:prstGeom>
        </p:spPr>
      </p:pic>
    </p:spTree>
    <p:extLst>
      <p:ext uri="{BB962C8B-B14F-4D97-AF65-F5344CB8AC3E}">
        <p14:creationId xmlns:p14="http://schemas.microsoft.com/office/powerpoint/2010/main" val="3650191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347802-6B23-473B-840F-A6B2F2AB01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62C09F0-906D-4897-98A4-57B44D308B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3">
            <a:extLst>
              <a:ext uri="{FF2B5EF4-FFF2-40B4-BE49-F238E27FC236}">
                <a16:creationId xmlns:a16="http://schemas.microsoft.com/office/drawing/2014/main" id="{9360A774-EC34-A22A-51A4-DA76A76FFED5}"/>
              </a:ext>
            </a:extLst>
          </p:cNvPr>
          <p:cNvSpPr txBox="1">
            <a:spLocks/>
          </p:cNvSpPr>
          <p:nvPr userDrawn="1"/>
        </p:nvSpPr>
        <p:spPr>
          <a:xfrm>
            <a:off x="308553" y="6173181"/>
            <a:ext cx="61283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it-IT" sz="1400" dirty="0"/>
              <a:t>A cura di </a:t>
            </a:r>
            <a:r>
              <a:rPr lang="it-IT" sz="1400" b="1" dirty="0"/>
              <a:t>Paolo Ghiselli, </a:t>
            </a:r>
            <a:r>
              <a:rPr lang="it-IT" sz="1400" dirty="0"/>
              <a:t>Avvocato </a:t>
            </a:r>
            <a:r>
              <a:rPr lang="it-IT" sz="1400"/>
              <a:t>in Rimini</a:t>
            </a:r>
            <a:endParaRPr lang="it-IT" sz="1400" dirty="0"/>
          </a:p>
          <a:p>
            <a:pPr algn="l"/>
            <a:r>
              <a:rPr lang="it-IT" sz="1400"/>
              <a:t>Webinar </a:t>
            </a:r>
            <a:r>
              <a:rPr lang="it-IT" sz="1400" dirty="0"/>
              <a:t>27 Marzo 2025</a:t>
            </a:r>
            <a:endParaRPr lang="en-GB" sz="1400" dirty="0"/>
          </a:p>
        </p:txBody>
      </p:sp>
      <p:pic>
        <p:nvPicPr>
          <p:cNvPr id="5" name="Immagine 4" descr="Immagine che contiene testo, schermata, Viso umano, persona&#10;&#10;Il contenuto generato dall'IA potrebbe non essere corretto.">
            <a:extLst>
              <a:ext uri="{FF2B5EF4-FFF2-40B4-BE49-F238E27FC236}">
                <a16:creationId xmlns:a16="http://schemas.microsoft.com/office/drawing/2014/main" id="{AB479D18-11B9-74DE-B5F9-107AE8B05A2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07999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Freeform 48">
            <a:extLst>
              <a:ext uri="{FF2B5EF4-FFF2-40B4-BE49-F238E27FC236}">
                <a16:creationId xmlns:a16="http://schemas.microsoft.com/office/drawing/2014/main" id="{E69D8675-E86B-4E78-AD4E-28E61EB2FC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6874" y="0"/>
            <a:ext cx="6519834" cy="6858000"/>
          </a:xfrm>
          <a:custGeom>
            <a:avLst/>
            <a:gdLst>
              <a:gd name="connsiteX0" fmla="*/ 3176153 w 6519834"/>
              <a:gd name="connsiteY0" fmla="*/ 0 h 6858000"/>
              <a:gd name="connsiteX1" fmla="*/ 6519834 w 6519834"/>
              <a:gd name="connsiteY1" fmla="*/ 0 h 6858000"/>
              <a:gd name="connsiteX2" fmla="*/ 6519834 w 6519834"/>
              <a:gd name="connsiteY2" fmla="*/ 6858000 h 6858000"/>
              <a:gd name="connsiteX3" fmla="*/ 0 w 651983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19834" h="6858000">
                <a:moveTo>
                  <a:pt x="3176153" y="0"/>
                </a:moveTo>
                <a:lnTo>
                  <a:pt x="6519834" y="0"/>
                </a:lnTo>
                <a:lnTo>
                  <a:pt x="6519834" y="6858000"/>
                </a:lnTo>
                <a:lnTo>
                  <a:pt x="0" y="6858000"/>
                </a:lnTo>
                <a:close/>
              </a:path>
            </a:pathLst>
          </a:custGeom>
          <a:solidFill>
            <a:srgbClr val="D0CEC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noProof="0" dirty="0"/>
          </a:p>
        </p:txBody>
      </p:sp>
      <p:sp>
        <p:nvSpPr>
          <p:cNvPr id="15" name="Freeform 44">
            <a:extLst>
              <a:ext uri="{FF2B5EF4-FFF2-40B4-BE49-F238E27FC236}">
                <a16:creationId xmlns:a16="http://schemas.microsoft.com/office/drawing/2014/main" id="{85EF7E95-E75A-44C7-B529-F4333AAA17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682160" cy="2130951"/>
          </a:xfrm>
          <a:custGeom>
            <a:avLst/>
            <a:gdLst>
              <a:gd name="connsiteX0" fmla="*/ 0 w 8682160"/>
              <a:gd name="connsiteY0" fmla="*/ 0 h 2130951"/>
              <a:gd name="connsiteX1" fmla="*/ 838200 w 8682160"/>
              <a:gd name="connsiteY1" fmla="*/ 0 h 2130951"/>
              <a:gd name="connsiteX2" fmla="*/ 3368820 w 8682160"/>
              <a:gd name="connsiteY2" fmla="*/ 0 h 2130951"/>
              <a:gd name="connsiteX3" fmla="*/ 3581400 w 8682160"/>
              <a:gd name="connsiteY3" fmla="*/ 0 h 2130951"/>
              <a:gd name="connsiteX4" fmla="*/ 4207020 w 8682160"/>
              <a:gd name="connsiteY4" fmla="*/ 0 h 2130951"/>
              <a:gd name="connsiteX5" fmla="*/ 4419600 w 8682160"/>
              <a:gd name="connsiteY5" fmla="*/ 0 h 2130951"/>
              <a:gd name="connsiteX6" fmla="*/ 4443641 w 8682160"/>
              <a:gd name="connsiteY6" fmla="*/ 0 h 2130951"/>
              <a:gd name="connsiteX7" fmla="*/ 5281841 w 8682160"/>
              <a:gd name="connsiteY7" fmla="*/ 0 h 2130951"/>
              <a:gd name="connsiteX8" fmla="*/ 5281841 w 8682160"/>
              <a:gd name="connsiteY8" fmla="*/ 478 h 2130951"/>
              <a:gd name="connsiteX9" fmla="*/ 7843960 w 8682160"/>
              <a:gd name="connsiteY9" fmla="*/ 478 h 2130951"/>
              <a:gd name="connsiteX10" fmla="*/ 8682160 w 8682160"/>
              <a:gd name="connsiteY10" fmla="*/ 478 h 2130951"/>
              <a:gd name="connsiteX11" fmla="*/ 7695472 w 8682160"/>
              <a:gd name="connsiteY11" fmla="*/ 2130951 h 2130951"/>
              <a:gd name="connsiteX12" fmla="*/ 6857272 w 8682160"/>
              <a:gd name="connsiteY12" fmla="*/ 2130951 h 2130951"/>
              <a:gd name="connsiteX13" fmla="*/ 4419600 w 8682160"/>
              <a:gd name="connsiteY13" fmla="*/ 2130951 h 2130951"/>
              <a:gd name="connsiteX14" fmla="*/ 4207020 w 8682160"/>
              <a:gd name="connsiteY14" fmla="*/ 2130951 h 2130951"/>
              <a:gd name="connsiteX15" fmla="*/ 3581400 w 8682160"/>
              <a:gd name="connsiteY15" fmla="*/ 2130951 h 2130951"/>
              <a:gd name="connsiteX16" fmla="*/ 3368820 w 8682160"/>
              <a:gd name="connsiteY16" fmla="*/ 2130951 h 2130951"/>
              <a:gd name="connsiteX17" fmla="*/ 838200 w 8682160"/>
              <a:gd name="connsiteY17" fmla="*/ 2130951 h 2130951"/>
              <a:gd name="connsiteX18" fmla="*/ 0 w 8682160"/>
              <a:gd name="connsiteY18"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682160" h="2130951">
                <a:moveTo>
                  <a:pt x="0" y="0"/>
                </a:moveTo>
                <a:lnTo>
                  <a:pt x="838200" y="0"/>
                </a:lnTo>
                <a:lnTo>
                  <a:pt x="3368820" y="0"/>
                </a:lnTo>
                <a:lnTo>
                  <a:pt x="3581400" y="0"/>
                </a:lnTo>
                <a:lnTo>
                  <a:pt x="4207020" y="0"/>
                </a:lnTo>
                <a:lnTo>
                  <a:pt x="4419600" y="0"/>
                </a:lnTo>
                <a:lnTo>
                  <a:pt x="4443641" y="0"/>
                </a:lnTo>
                <a:lnTo>
                  <a:pt x="5281841" y="0"/>
                </a:lnTo>
                <a:lnTo>
                  <a:pt x="5281841" y="478"/>
                </a:lnTo>
                <a:lnTo>
                  <a:pt x="7843960" y="478"/>
                </a:lnTo>
                <a:lnTo>
                  <a:pt x="8682160" y="478"/>
                </a:lnTo>
                <a:lnTo>
                  <a:pt x="7695472" y="2130951"/>
                </a:lnTo>
                <a:lnTo>
                  <a:pt x="6857272" y="2130951"/>
                </a:lnTo>
                <a:lnTo>
                  <a:pt x="4419600" y="2130951"/>
                </a:lnTo>
                <a:lnTo>
                  <a:pt x="4207020" y="2130951"/>
                </a:lnTo>
                <a:lnTo>
                  <a:pt x="3581400" y="2130951"/>
                </a:lnTo>
                <a:lnTo>
                  <a:pt x="3368820" y="2130951"/>
                </a:lnTo>
                <a:lnTo>
                  <a:pt x="838200" y="2130951"/>
                </a:lnTo>
                <a:lnTo>
                  <a:pt x="0" y="2130951"/>
                </a:lnTo>
                <a:close/>
              </a:path>
            </a:pathLst>
          </a:custGeom>
          <a:solidFill>
            <a:srgbClr val="592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noProof="0" dirty="0"/>
          </a:p>
        </p:txBody>
      </p:sp>
      <p:sp>
        <p:nvSpPr>
          <p:cNvPr id="10" name="Freeform 45">
            <a:extLst>
              <a:ext uri="{FF2B5EF4-FFF2-40B4-BE49-F238E27FC236}">
                <a16:creationId xmlns:a16="http://schemas.microsoft.com/office/drawing/2014/main" id="{DD4E9F3B-D2C6-4FE8-8A3E-96D0C96D38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3319"/>
            <a:ext cx="6535924" cy="2174681"/>
          </a:xfrm>
          <a:custGeom>
            <a:avLst/>
            <a:gdLst>
              <a:gd name="connsiteX0" fmla="*/ 0 w 6535924"/>
              <a:gd name="connsiteY0" fmla="*/ 0 h 2174681"/>
              <a:gd name="connsiteX1" fmla="*/ 838200 w 6535924"/>
              <a:gd name="connsiteY1" fmla="*/ 0 h 2174681"/>
              <a:gd name="connsiteX2" fmla="*/ 5697724 w 6535924"/>
              <a:gd name="connsiteY2" fmla="*/ 0 h 2174681"/>
              <a:gd name="connsiteX3" fmla="*/ 6535924 w 6535924"/>
              <a:gd name="connsiteY3" fmla="*/ 0 h 2174681"/>
              <a:gd name="connsiteX4" fmla="*/ 5528762 w 6535924"/>
              <a:gd name="connsiteY4" fmla="*/ 2174681 h 2174681"/>
              <a:gd name="connsiteX5" fmla="*/ 4690562 w 6535924"/>
              <a:gd name="connsiteY5" fmla="*/ 2174681 h 2174681"/>
              <a:gd name="connsiteX6" fmla="*/ 967037 w 6535924"/>
              <a:gd name="connsiteY6" fmla="*/ 2174681 h 2174681"/>
              <a:gd name="connsiteX7" fmla="*/ 838200 w 6535924"/>
              <a:gd name="connsiteY7" fmla="*/ 2174681 h 2174681"/>
              <a:gd name="connsiteX8" fmla="*/ 128837 w 6535924"/>
              <a:gd name="connsiteY8" fmla="*/ 2174681 h 2174681"/>
              <a:gd name="connsiteX9" fmla="*/ 0 w 6535924"/>
              <a:gd name="connsiteY9" fmla="*/ 2174681 h 21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35924" h="2174681">
                <a:moveTo>
                  <a:pt x="0" y="0"/>
                </a:moveTo>
                <a:lnTo>
                  <a:pt x="838200" y="0"/>
                </a:lnTo>
                <a:lnTo>
                  <a:pt x="5697724" y="0"/>
                </a:lnTo>
                <a:lnTo>
                  <a:pt x="6535924" y="0"/>
                </a:lnTo>
                <a:lnTo>
                  <a:pt x="5528762" y="2174681"/>
                </a:lnTo>
                <a:lnTo>
                  <a:pt x="4690562" y="2174681"/>
                </a:lnTo>
                <a:lnTo>
                  <a:pt x="967037" y="2174681"/>
                </a:lnTo>
                <a:lnTo>
                  <a:pt x="838200" y="2174681"/>
                </a:lnTo>
                <a:lnTo>
                  <a:pt x="128837" y="2174681"/>
                </a:lnTo>
                <a:lnTo>
                  <a:pt x="0" y="2174681"/>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t-IT" noProof="0" dirty="0"/>
          </a:p>
        </p:txBody>
      </p:sp>
      <p:sp>
        <p:nvSpPr>
          <p:cNvPr id="31" name="TextBox 30">
            <a:extLst>
              <a:ext uri="{FF2B5EF4-FFF2-40B4-BE49-F238E27FC236}">
                <a16:creationId xmlns:a16="http://schemas.microsoft.com/office/drawing/2014/main" id="{C6D0593C-BC16-4832-9262-B667196778B8}"/>
              </a:ext>
            </a:extLst>
          </p:cNvPr>
          <p:cNvSpPr txBox="1"/>
          <p:nvPr/>
        </p:nvSpPr>
        <p:spPr>
          <a:xfrm>
            <a:off x="372466" y="415406"/>
            <a:ext cx="7245776" cy="1384995"/>
          </a:xfrm>
          <a:prstGeom prst="rect">
            <a:avLst/>
          </a:prstGeom>
          <a:noFill/>
        </p:spPr>
        <p:txBody>
          <a:bodyPr wrap="square" rtlCol="0">
            <a:spAutoFit/>
          </a:bodyPr>
          <a:lstStyle/>
          <a:p>
            <a:pPr algn="ctr"/>
            <a:r>
              <a:rPr lang="it-IT" sz="3200" noProof="0" dirty="0">
                <a:solidFill>
                  <a:schemeClr val="bg1"/>
                </a:solidFill>
              </a:rPr>
              <a:t>WEBINAR GRATUITO</a:t>
            </a:r>
          </a:p>
          <a:p>
            <a:pPr algn="ctr"/>
            <a:endParaRPr lang="it-IT" sz="2400" noProof="0" dirty="0">
              <a:solidFill>
                <a:schemeClr val="bg1"/>
              </a:solidFill>
            </a:endParaRPr>
          </a:p>
          <a:p>
            <a:pPr algn="ctr"/>
            <a:r>
              <a:rPr lang="it-IT" sz="2800" noProof="0" dirty="0">
                <a:solidFill>
                  <a:schemeClr val="bg1"/>
                </a:solidFill>
              </a:rPr>
              <a:t>Giovedì, 27 Marzo 2025, ore 18.00 (CET) </a:t>
            </a:r>
          </a:p>
        </p:txBody>
      </p:sp>
      <p:pic>
        <p:nvPicPr>
          <p:cNvPr id="36" name="Picture 35">
            <a:extLst>
              <a:ext uri="{FF2B5EF4-FFF2-40B4-BE49-F238E27FC236}">
                <a16:creationId xmlns:a16="http://schemas.microsoft.com/office/drawing/2014/main" id="{25E64285-8B05-4608-9608-D3634F69FA23}"/>
              </a:ext>
            </a:extLst>
          </p:cNvPr>
          <p:cNvPicPr>
            <a:picLocks noChangeAspect="1"/>
          </p:cNvPicPr>
          <p:nvPr/>
        </p:nvPicPr>
        <p:blipFill>
          <a:blip r:embed="rId2"/>
          <a:stretch>
            <a:fillRect/>
          </a:stretch>
        </p:blipFill>
        <p:spPr>
          <a:xfrm>
            <a:off x="6749922" y="4458516"/>
            <a:ext cx="2552956" cy="868005"/>
          </a:xfrm>
          <a:prstGeom prst="rect">
            <a:avLst/>
          </a:prstGeom>
        </p:spPr>
      </p:pic>
      <p:pic>
        <p:nvPicPr>
          <p:cNvPr id="37" name="Picture 77">
            <a:extLst>
              <a:ext uri="{FF2B5EF4-FFF2-40B4-BE49-F238E27FC236}">
                <a16:creationId xmlns:a16="http://schemas.microsoft.com/office/drawing/2014/main" id="{A1078B44-4D82-4234-85C7-A86CDB939655}"/>
              </a:ext>
            </a:extLst>
          </p:cNvPr>
          <p:cNvPicPr>
            <a:picLocks noChangeAspect="1"/>
          </p:cNvPicPr>
          <p:nvPr/>
        </p:nvPicPr>
        <p:blipFill>
          <a:blip r:embed="rId3"/>
          <a:stretch>
            <a:fillRect/>
          </a:stretch>
        </p:blipFill>
        <p:spPr>
          <a:xfrm>
            <a:off x="9745757" y="4627611"/>
            <a:ext cx="1808423" cy="641990"/>
          </a:xfrm>
          <a:prstGeom prst="rect">
            <a:avLst/>
          </a:prstGeom>
          <a:noFill/>
        </p:spPr>
      </p:pic>
      <p:pic>
        <p:nvPicPr>
          <p:cNvPr id="38" name="Picture 37">
            <a:extLst>
              <a:ext uri="{FF2B5EF4-FFF2-40B4-BE49-F238E27FC236}">
                <a16:creationId xmlns:a16="http://schemas.microsoft.com/office/drawing/2014/main" id="{AE3E78C3-3A83-4566-AB08-F8A036662C5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54687" y="5000685"/>
            <a:ext cx="2051150" cy="2051150"/>
          </a:xfrm>
          <a:prstGeom prst="rect">
            <a:avLst/>
          </a:prstGeom>
        </p:spPr>
      </p:pic>
      <p:sp>
        <p:nvSpPr>
          <p:cNvPr id="39" name="TextBox 38">
            <a:extLst>
              <a:ext uri="{FF2B5EF4-FFF2-40B4-BE49-F238E27FC236}">
                <a16:creationId xmlns:a16="http://schemas.microsoft.com/office/drawing/2014/main" id="{B5D148FB-87C8-4E18-A2DA-88AC8609B72A}"/>
              </a:ext>
            </a:extLst>
          </p:cNvPr>
          <p:cNvSpPr txBox="1"/>
          <p:nvPr/>
        </p:nvSpPr>
        <p:spPr>
          <a:xfrm>
            <a:off x="6980103" y="5368717"/>
            <a:ext cx="2304357" cy="276999"/>
          </a:xfrm>
          <a:prstGeom prst="rect">
            <a:avLst/>
          </a:prstGeom>
          <a:noFill/>
        </p:spPr>
        <p:txBody>
          <a:bodyPr wrap="square" rtlCol="0">
            <a:spAutoFit/>
          </a:bodyPr>
          <a:lstStyle/>
          <a:p>
            <a:r>
              <a:rPr lang="it-IT" sz="1200" noProof="0" dirty="0"/>
              <a:t>FORMAZIONE PROFESSIONALE</a:t>
            </a:r>
          </a:p>
        </p:txBody>
      </p:sp>
      <p:sp>
        <p:nvSpPr>
          <p:cNvPr id="40" name="TextBox 39">
            <a:extLst>
              <a:ext uri="{FF2B5EF4-FFF2-40B4-BE49-F238E27FC236}">
                <a16:creationId xmlns:a16="http://schemas.microsoft.com/office/drawing/2014/main" id="{A60EAF61-5602-4DCD-B9D1-FE20FA12E2C0}"/>
              </a:ext>
            </a:extLst>
          </p:cNvPr>
          <p:cNvSpPr txBox="1"/>
          <p:nvPr/>
        </p:nvSpPr>
        <p:spPr>
          <a:xfrm>
            <a:off x="9914466" y="5368717"/>
            <a:ext cx="2520173" cy="276999"/>
          </a:xfrm>
          <a:prstGeom prst="rect">
            <a:avLst/>
          </a:prstGeom>
          <a:noFill/>
        </p:spPr>
        <p:txBody>
          <a:bodyPr wrap="square" rtlCol="0">
            <a:spAutoFit/>
          </a:bodyPr>
          <a:lstStyle/>
          <a:p>
            <a:r>
              <a:rPr lang="it-IT" sz="1200" noProof="0" dirty="0"/>
              <a:t>STUDIO COMMERCIALISTI</a:t>
            </a:r>
          </a:p>
        </p:txBody>
      </p:sp>
      <p:sp>
        <p:nvSpPr>
          <p:cNvPr id="41" name="TextBox 40">
            <a:extLst>
              <a:ext uri="{FF2B5EF4-FFF2-40B4-BE49-F238E27FC236}">
                <a16:creationId xmlns:a16="http://schemas.microsoft.com/office/drawing/2014/main" id="{8DBF142A-EDB2-46F8-8150-0927C4EF50D1}"/>
              </a:ext>
            </a:extLst>
          </p:cNvPr>
          <p:cNvSpPr txBox="1"/>
          <p:nvPr/>
        </p:nvSpPr>
        <p:spPr>
          <a:xfrm>
            <a:off x="8595510" y="6393363"/>
            <a:ext cx="2304357" cy="276999"/>
          </a:xfrm>
          <a:prstGeom prst="rect">
            <a:avLst/>
          </a:prstGeom>
          <a:noFill/>
        </p:spPr>
        <p:txBody>
          <a:bodyPr wrap="square" rtlCol="0">
            <a:spAutoFit/>
          </a:bodyPr>
          <a:lstStyle/>
          <a:p>
            <a:pPr algn="ctr"/>
            <a:r>
              <a:rPr lang="it-IT" sz="1200" noProof="0" dirty="0"/>
              <a:t>STUDIO LEGALE</a:t>
            </a:r>
          </a:p>
        </p:txBody>
      </p:sp>
      <p:sp>
        <p:nvSpPr>
          <p:cNvPr id="11" name="TextBox 10">
            <a:extLst>
              <a:ext uri="{FF2B5EF4-FFF2-40B4-BE49-F238E27FC236}">
                <a16:creationId xmlns:a16="http://schemas.microsoft.com/office/drawing/2014/main" id="{D6BA2D13-0526-4E1A-9712-7B8FF7EC278F}"/>
              </a:ext>
            </a:extLst>
          </p:cNvPr>
          <p:cNvSpPr txBox="1"/>
          <p:nvPr/>
        </p:nvSpPr>
        <p:spPr>
          <a:xfrm>
            <a:off x="8589575" y="499164"/>
            <a:ext cx="2427009" cy="461665"/>
          </a:xfrm>
          <a:prstGeom prst="rect">
            <a:avLst/>
          </a:prstGeom>
          <a:noFill/>
        </p:spPr>
        <p:txBody>
          <a:bodyPr wrap="square" rtlCol="0">
            <a:spAutoFit/>
          </a:bodyPr>
          <a:lstStyle/>
          <a:p>
            <a:pPr algn="ctr"/>
            <a:r>
              <a:rPr lang="it-IT" sz="2400" b="1" i="1" noProof="0" dirty="0">
                <a:solidFill>
                  <a:srgbClr val="660033"/>
                </a:solidFill>
              </a:rPr>
              <a:t>RELATORE</a:t>
            </a:r>
          </a:p>
        </p:txBody>
      </p:sp>
      <p:sp>
        <p:nvSpPr>
          <p:cNvPr id="5" name="TextBox 4">
            <a:extLst>
              <a:ext uri="{FF2B5EF4-FFF2-40B4-BE49-F238E27FC236}">
                <a16:creationId xmlns:a16="http://schemas.microsoft.com/office/drawing/2014/main" id="{C8CF1AF5-6312-5B50-63D0-97F8CB576643}"/>
              </a:ext>
            </a:extLst>
          </p:cNvPr>
          <p:cNvSpPr txBox="1"/>
          <p:nvPr/>
        </p:nvSpPr>
        <p:spPr>
          <a:xfrm>
            <a:off x="7765182" y="3658297"/>
            <a:ext cx="3953903" cy="800219"/>
          </a:xfrm>
          <a:prstGeom prst="rect">
            <a:avLst/>
          </a:prstGeom>
          <a:noFill/>
        </p:spPr>
        <p:txBody>
          <a:bodyPr wrap="square" rtlCol="0">
            <a:spAutoFit/>
          </a:bodyPr>
          <a:lstStyle/>
          <a:p>
            <a:pPr algn="ctr"/>
            <a:r>
              <a:rPr lang="it-IT" b="1" noProof="0" dirty="0">
                <a:solidFill>
                  <a:srgbClr val="660033"/>
                </a:solidFill>
              </a:rPr>
              <a:t>Paolo Ghiselli</a:t>
            </a:r>
          </a:p>
          <a:p>
            <a:pPr algn="ctr"/>
            <a:r>
              <a:rPr lang="it-IT" sz="1400" noProof="0" dirty="0"/>
              <a:t>Avvocato Cassazionista Specializzato </a:t>
            </a:r>
          </a:p>
          <a:p>
            <a:pPr algn="ctr"/>
            <a:r>
              <a:rPr lang="it-IT" sz="1400" noProof="0" dirty="0"/>
              <a:t>in Diritto Penale in Rimini</a:t>
            </a:r>
          </a:p>
        </p:txBody>
      </p:sp>
      <p:pic>
        <p:nvPicPr>
          <p:cNvPr id="6" name="Picture 5">
            <a:extLst>
              <a:ext uri="{FF2B5EF4-FFF2-40B4-BE49-F238E27FC236}">
                <a16:creationId xmlns:a16="http://schemas.microsoft.com/office/drawing/2014/main" id="{9C01F884-A39B-F645-8ED4-DCDD462292AE}"/>
              </a:ext>
            </a:extLst>
          </p:cNvPr>
          <p:cNvPicPr>
            <a:picLocks noChangeAspect="1"/>
          </p:cNvPicPr>
          <p:nvPr/>
        </p:nvPicPr>
        <p:blipFill>
          <a:blip r:embed="rId5">
            <a:extLst>
              <a:ext uri="{28A0092B-C50C-407E-A947-70E740481C1C}">
                <a14:useLocalDpi xmlns:a14="http://schemas.microsoft.com/office/drawing/2010/main" val="0"/>
              </a:ext>
            </a:extLst>
          </a:blip>
          <a:srcRect t="3209" b="3209"/>
          <a:stretch/>
        </p:blipFill>
        <p:spPr>
          <a:xfrm>
            <a:off x="8571174" y="1255130"/>
            <a:ext cx="2341921" cy="2191594"/>
          </a:xfrm>
          <a:prstGeom prst="flowChartConnector">
            <a:avLst/>
          </a:prstGeom>
          <a:ln w="22225">
            <a:solidFill>
              <a:schemeClr val="tx1">
                <a:lumMod val="50000"/>
                <a:lumOff val="50000"/>
              </a:schemeClr>
            </a:solidFill>
          </a:ln>
        </p:spPr>
      </p:pic>
      <p:sp>
        <p:nvSpPr>
          <p:cNvPr id="9" name="Title 1">
            <a:extLst>
              <a:ext uri="{FF2B5EF4-FFF2-40B4-BE49-F238E27FC236}">
                <a16:creationId xmlns:a16="http://schemas.microsoft.com/office/drawing/2014/main" id="{1852D7A0-09E8-5933-9F0F-0A4FE77A3E58}"/>
              </a:ext>
            </a:extLst>
          </p:cNvPr>
          <p:cNvSpPr txBox="1">
            <a:spLocks/>
          </p:cNvSpPr>
          <p:nvPr/>
        </p:nvSpPr>
        <p:spPr>
          <a:xfrm>
            <a:off x="0" y="2566685"/>
            <a:ext cx="7226689" cy="145609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3700" b="1" noProof="0" dirty="0"/>
              <a:t>I </a:t>
            </a:r>
            <a:r>
              <a:rPr lang="it-IT" sz="3700" b="1" noProof="0" dirty="0">
                <a:solidFill>
                  <a:srgbClr val="660033"/>
                </a:solidFill>
              </a:rPr>
              <a:t>modelli organizzativi 231 </a:t>
            </a:r>
            <a:r>
              <a:rPr lang="it-IT" sz="3700" b="1" noProof="0" dirty="0"/>
              <a:t>al vaglio della recente giurisprudenza</a:t>
            </a:r>
          </a:p>
        </p:txBody>
      </p:sp>
      <p:sp>
        <p:nvSpPr>
          <p:cNvPr id="12" name="TextBox 11">
            <a:extLst>
              <a:ext uri="{FF2B5EF4-FFF2-40B4-BE49-F238E27FC236}">
                <a16:creationId xmlns:a16="http://schemas.microsoft.com/office/drawing/2014/main" id="{E2BD8BAF-6DFC-3101-5925-214ADACEA38A}"/>
              </a:ext>
            </a:extLst>
          </p:cNvPr>
          <p:cNvSpPr txBox="1"/>
          <p:nvPr/>
        </p:nvSpPr>
        <p:spPr>
          <a:xfrm>
            <a:off x="199152" y="4897850"/>
            <a:ext cx="5467722" cy="1384995"/>
          </a:xfrm>
          <a:prstGeom prst="rect">
            <a:avLst/>
          </a:prstGeom>
          <a:noFill/>
        </p:spPr>
        <p:txBody>
          <a:bodyPr wrap="square" rtlCol="0">
            <a:spAutoFit/>
          </a:bodyPr>
          <a:lstStyle/>
          <a:p>
            <a:r>
              <a:rPr lang="it-IT" sz="1400" b="1" noProof="0" dirty="0">
                <a:solidFill>
                  <a:schemeClr val="bg1"/>
                </a:solidFill>
              </a:rPr>
              <a:t>Programma</a:t>
            </a:r>
            <a:endParaRPr lang="it-IT" sz="1400" noProof="0" dirty="0">
              <a:solidFill>
                <a:schemeClr val="bg1"/>
              </a:solidFill>
            </a:endParaRPr>
          </a:p>
          <a:p>
            <a:pPr marL="285750" indent="-285750">
              <a:buFont typeface="Arial" panose="020B0604020202020204" pitchFamily="34" charset="0"/>
              <a:buChar char="•"/>
            </a:pPr>
            <a:r>
              <a:rPr lang="it-IT" sz="1400" noProof="0" dirty="0">
                <a:solidFill>
                  <a:schemeClr val="bg1"/>
                </a:solidFill>
              </a:rPr>
              <a:t>Introduzione: la rapida diffusione di modelli di compliance nei vari settori (sanitario, edilizia, associazioni sportive </a:t>
            </a:r>
            <a:r>
              <a:rPr lang="it-IT" sz="1400" noProof="0" dirty="0" err="1">
                <a:solidFill>
                  <a:schemeClr val="bg1"/>
                </a:solidFill>
              </a:rPr>
              <a:t>ecc</a:t>
            </a:r>
            <a:r>
              <a:rPr lang="it-IT" sz="1400" noProof="0" dirty="0">
                <a:solidFill>
                  <a:schemeClr val="bg1"/>
                </a:solidFill>
              </a:rPr>
              <a:t>…);</a:t>
            </a:r>
          </a:p>
          <a:p>
            <a:pPr marL="285750" indent="-285750">
              <a:buFont typeface="Arial" panose="020B0604020202020204" pitchFamily="34" charset="0"/>
              <a:buChar char="•"/>
            </a:pPr>
            <a:r>
              <a:rPr lang="it-IT" sz="1400" noProof="0" dirty="0">
                <a:solidFill>
                  <a:schemeClr val="bg1"/>
                </a:solidFill>
              </a:rPr>
              <a:t>I profili processuali di responsabilità dell’ente al vaglio della recente giurisprudenza;</a:t>
            </a:r>
          </a:p>
          <a:p>
            <a:pPr marL="285750" indent="-285750">
              <a:buFont typeface="Arial" panose="020B0604020202020204" pitchFamily="34" charset="0"/>
              <a:buChar char="•"/>
            </a:pPr>
            <a:r>
              <a:rPr lang="it-IT" sz="1400" noProof="0" dirty="0">
                <a:solidFill>
                  <a:schemeClr val="bg1"/>
                </a:solidFill>
              </a:rPr>
              <a:t>Considerazioni conclusive.</a:t>
            </a:r>
          </a:p>
        </p:txBody>
      </p:sp>
    </p:spTree>
    <p:extLst>
      <p:ext uri="{BB962C8B-B14F-4D97-AF65-F5344CB8AC3E}">
        <p14:creationId xmlns:p14="http://schemas.microsoft.com/office/powerpoint/2010/main" val="1966952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16DAC-64BF-5EC1-B0E4-C5D70CBDCD1F}"/>
              </a:ext>
            </a:extLst>
          </p:cNvPr>
          <p:cNvSpPr>
            <a:spLocks noGrp="1"/>
          </p:cNvSpPr>
          <p:nvPr>
            <p:ph type="title"/>
          </p:nvPr>
        </p:nvSpPr>
        <p:spPr/>
        <p:txBody>
          <a:bodyPr/>
          <a:lstStyle/>
          <a:p>
            <a:r>
              <a:rPr lang="it-IT" noProof="0" dirty="0">
                <a:latin typeface="+mn-lt"/>
              </a:rPr>
              <a:t>I modelli organizzativi al vaglio della recente giurisprudenza: </a:t>
            </a:r>
            <a:r>
              <a:rPr lang="it-IT" b="1" noProof="0" dirty="0">
                <a:latin typeface="+mn-lt"/>
              </a:rPr>
              <a:t>quali novità?</a:t>
            </a:r>
          </a:p>
        </p:txBody>
      </p:sp>
      <p:sp>
        <p:nvSpPr>
          <p:cNvPr id="3" name="Content Placeholder 2">
            <a:extLst>
              <a:ext uri="{FF2B5EF4-FFF2-40B4-BE49-F238E27FC236}">
                <a16:creationId xmlns:a16="http://schemas.microsoft.com/office/drawing/2014/main" id="{874A239D-A9E9-FCF2-0A44-D331783B61A2}"/>
              </a:ext>
            </a:extLst>
          </p:cNvPr>
          <p:cNvSpPr>
            <a:spLocks noGrp="1"/>
          </p:cNvSpPr>
          <p:nvPr>
            <p:ph idx="1"/>
          </p:nvPr>
        </p:nvSpPr>
        <p:spPr/>
        <p:txBody>
          <a:bodyPr/>
          <a:lstStyle/>
          <a:p>
            <a:endParaRPr lang="it-IT" noProof="0" dirty="0"/>
          </a:p>
          <a:p>
            <a:r>
              <a:rPr lang="it-IT" noProof="0" dirty="0"/>
              <a:t>La rapida diffusione dei modelli di compliance</a:t>
            </a:r>
          </a:p>
          <a:p>
            <a:r>
              <a:rPr lang="it-IT" noProof="0" dirty="0"/>
              <a:t>Profili processuali della responsabilità 231: l’arricchimento sostanziale delle pronunce processuali</a:t>
            </a:r>
          </a:p>
          <a:p>
            <a:endParaRPr lang="it-IT" noProof="0" dirty="0"/>
          </a:p>
        </p:txBody>
      </p:sp>
      <p:sp>
        <p:nvSpPr>
          <p:cNvPr id="5" name="CasellaDiTesto 4">
            <a:extLst>
              <a:ext uri="{FF2B5EF4-FFF2-40B4-BE49-F238E27FC236}">
                <a16:creationId xmlns:a16="http://schemas.microsoft.com/office/drawing/2014/main" id="{EBBF44CB-DDD2-2F43-4DED-AFBFB1FD3646}"/>
              </a:ext>
            </a:extLst>
          </p:cNvPr>
          <p:cNvSpPr txBox="1"/>
          <p:nvPr/>
        </p:nvSpPr>
        <p:spPr>
          <a:xfrm>
            <a:off x="11008895" y="6316579"/>
            <a:ext cx="914400" cy="369332"/>
          </a:xfrm>
          <a:prstGeom prst="rect">
            <a:avLst/>
          </a:prstGeom>
          <a:noFill/>
        </p:spPr>
        <p:txBody>
          <a:bodyPr wrap="square" rtlCol="0">
            <a:spAutoFit/>
          </a:bodyPr>
          <a:lstStyle/>
          <a:p>
            <a:r>
              <a:rPr lang="it-IT" dirty="0"/>
              <a:t>1</a:t>
            </a:r>
          </a:p>
        </p:txBody>
      </p:sp>
    </p:spTree>
    <p:extLst>
      <p:ext uri="{BB962C8B-B14F-4D97-AF65-F5344CB8AC3E}">
        <p14:creationId xmlns:p14="http://schemas.microsoft.com/office/powerpoint/2010/main" val="1514305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FBC7E4F-4BD6-7E79-8968-359343B8F0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0A8B99-BD52-EB03-12EB-D082BE37C74B}"/>
              </a:ext>
            </a:extLst>
          </p:cNvPr>
          <p:cNvSpPr>
            <a:spLocks noGrp="1"/>
          </p:cNvSpPr>
          <p:nvPr>
            <p:ph type="title"/>
          </p:nvPr>
        </p:nvSpPr>
        <p:spPr>
          <a:xfrm>
            <a:off x="838200" y="902369"/>
            <a:ext cx="10515600" cy="1173330"/>
          </a:xfrm>
        </p:spPr>
        <p:txBody>
          <a:bodyPr>
            <a:normAutofit fontScale="90000"/>
          </a:bodyPr>
          <a:lstStyle/>
          <a:p>
            <a:pPr algn="ctr"/>
            <a:r>
              <a:rPr lang="it-IT" noProof="0" dirty="0"/>
              <a:t>La rapida diffusione dei modelli di compliance</a:t>
            </a:r>
            <a:br>
              <a:rPr lang="it-IT" sz="4400" noProof="0" dirty="0"/>
            </a:br>
            <a:endParaRPr lang="it-IT" noProof="0" dirty="0"/>
          </a:p>
        </p:txBody>
      </p:sp>
      <p:sp>
        <p:nvSpPr>
          <p:cNvPr id="3" name="Content Placeholder 2">
            <a:extLst>
              <a:ext uri="{FF2B5EF4-FFF2-40B4-BE49-F238E27FC236}">
                <a16:creationId xmlns:a16="http://schemas.microsoft.com/office/drawing/2014/main" id="{CC1AB093-C56A-11CF-A3A8-C3AC057A4CF3}"/>
              </a:ext>
            </a:extLst>
          </p:cNvPr>
          <p:cNvSpPr>
            <a:spLocks noGrp="1"/>
          </p:cNvSpPr>
          <p:nvPr>
            <p:ph idx="1"/>
          </p:nvPr>
        </p:nvSpPr>
        <p:spPr>
          <a:xfrm>
            <a:off x="838200" y="2075699"/>
            <a:ext cx="10515600" cy="4351338"/>
          </a:xfrm>
        </p:spPr>
        <p:txBody>
          <a:bodyPr/>
          <a:lstStyle/>
          <a:p>
            <a:pPr algn="just">
              <a:buFontTx/>
              <a:buChar char="-"/>
            </a:pPr>
            <a:r>
              <a:rPr lang="it-IT" sz="2800" b="1" noProof="0" dirty="0"/>
              <a:t>Ambito sanitario</a:t>
            </a:r>
          </a:p>
          <a:p>
            <a:pPr algn="just">
              <a:buFontTx/>
              <a:buChar char="-"/>
            </a:pPr>
            <a:r>
              <a:rPr lang="it-IT" b="1" noProof="0" dirty="0"/>
              <a:t>Terzo settore</a:t>
            </a:r>
          </a:p>
          <a:p>
            <a:pPr algn="just">
              <a:buFontTx/>
              <a:buChar char="-"/>
            </a:pPr>
            <a:r>
              <a:rPr lang="it-IT" b="1" noProof="0" dirty="0"/>
              <a:t>Edilizia </a:t>
            </a:r>
            <a:endParaRPr lang="it-IT" noProof="0" dirty="0"/>
          </a:p>
        </p:txBody>
      </p:sp>
      <p:sp>
        <p:nvSpPr>
          <p:cNvPr id="4" name="CasellaDiTesto 3">
            <a:extLst>
              <a:ext uri="{FF2B5EF4-FFF2-40B4-BE49-F238E27FC236}">
                <a16:creationId xmlns:a16="http://schemas.microsoft.com/office/drawing/2014/main" id="{EE54AD0A-3B55-7A58-955D-44FA4A7FC831}"/>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C550BBB3-385B-82F5-3F44-929A4D4D0916}"/>
              </a:ext>
            </a:extLst>
          </p:cNvPr>
          <p:cNvSpPr txBox="1"/>
          <p:nvPr/>
        </p:nvSpPr>
        <p:spPr>
          <a:xfrm>
            <a:off x="11161295" y="6468979"/>
            <a:ext cx="914400" cy="369332"/>
          </a:xfrm>
          <a:prstGeom prst="rect">
            <a:avLst/>
          </a:prstGeom>
          <a:noFill/>
        </p:spPr>
        <p:txBody>
          <a:bodyPr wrap="square" rtlCol="0">
            <a:spAutoFit/>
          </a:bodyPr>
          <a:lstStyle/>
          <a:p>
            <a:r>
              <a:rPr lang="it-IT" dirty="0"/>
              <a:t>2</a:t>
            </a:r>
          </a:p>
        </p:txBody>
      </p:sp>
    </p:spTree>
    <p:extLst>
      <p:ext uri="{BB962C8B-B14F-4D97-AF65-F5344CB8AC3E}">
        <p14:creationId xmlns:p14="http://schemas.microsoft.com/office/powerpoint/2010/main" val="3473819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F2996-17D1-B9B3-8CDD-E686B8BE3B01}"/>
              </a:ext>
            </a:extLst>
          </p:cNvPr>
          <p:cNvSpPr>
            <a:spLocks noGrp="1"/>
          </p:cNvSpPr>
          <p:nvPr>
            <p:ph type="title"/>
          </p:nvPr>
        </p:nvSpPr>
        <p:spPr>
          <a:xfrm>
            <a:off x="838200" y="806116"/>
            <a:ext cx="10515600" cy="1173330"/>
          </a:xfrm>
        </p:spPr>
        <p:txBody>
          <a:bodyPr>
            <a:normAutofit fontScale="90000"/>
          </a:bodyPr>
          <a:lstStyle/>
          <a:p>
            <a:pPr algn="ctr"/>
            <a:r>
              <a:rPr lang="it-IT" sz="3600" noProof="0" dirty="0">
                <a:latin typeface="+mn-lt"/>
              </a:rPr>
              <a:t>La rapida diffusione dei modelli di compliance</a:t>
            </a:r>
            <a:br>
              <a:rPr lang="it-IT" sz="6000" noProof="0" dirty="0">
                <a:latin typeface="+mn-lt"/>
              </a:rPr>
            </a:br>
            <a:r>
              <a:rPr lang="it-IT" sz="4900" b="1" noProof="0" dirty="0">
                <a:latin typeface="+mn-lt"/>
              </a:rPr>
              <a:t>Ambito sanitario</a:t>
            </a:r>
            <a:br>
              <a:rPr lang="it-IT" sz="4400" noProof="0" dirty="0"/>
            </a:br>
            <a:endParaRPr lang="it-IT" noProof="0" dirty="0"/>
          </a:p>
        </p:txBody>
      </p:sp>
      <p:sp>
        <p:nvSpPr>
          <p:cNvPr id="3" name="Content Placeholder 2">
            <a:extLst>
              <a:ext uri="{FF2B5EF4-FFF2-40B4-BE49-F238E27FC236}">
                <a16:creationId xmlns:a16="http://schemas.microsoft.com/office/drawing/2014/main" id="{48B2210D-2420-873B-32A6-A1C2BBC2C155}"/>
              </a:ext>
            </a:extLst>
          </p:cNvPr>
          <p:cNvSpPr>
            <a:spLocks noGrp="1"/>
          </p:cNvSpPr>
          <p:nvPr>
            <p:ph idx="1"/>
          </p:nvPr>
        </p:nvSpPr>
        <p:spPr>
          <a:xfrm>
            <a:off x="838200" y="2075699"/>
            <a:ext cx="10515600" cy="4351338"/>
          </a:xfrm>
        </p:spPr>
        <p:txBody>
          <a:bodyPr/>
          <a:lstStyle/>
          <a:p>
            <a:pPr algn="just"/>
            <a:r>
              <a:rPr lang="it-IT" i="0" noProof="0" dirty="0">
                <a:effectLst/>
              </a:rPr>
              <a:t>Il 13 maggio 2024 la Commissione di studio del Consiglio Nazionale dei Dottori Commercialisti e degli Esperti Contabili ha pubblicato il documento intitolato «Il Modello di Organizzazione e Gestione e Controllo ex D.lgs. n. 231/2001»</a:t>
            </a:r>
            <a:endParaRPr lang="it-IT" noProof="0" dirty="0">
              <a:effectLst/>
            </a:endParaRPr>
          </a:p>
          <a:p>
            <a:pPr marL="0" indent="0" algn="just">
              <a:buNone/>
            </a:pPr>
            <a:endParaRPr lang="it-IT" noProof="0" dirty="0"/>
          </a:p>
          <a:p>
            <a:pPr algn="just"/>
            <a:r>
              <a:rPr lang="it-IT" i="0" noProof="0" dirty="0">
                <a:solidFill>
                  <a:srgbClr val="212529"/>
                </a:solidFill>
                <a:effectLst/>
              </a:rPr>
              <a:t>Il CNDCEC ha fornito indicazioni operative sia per la redazione dei modelli organizzativi, sia per le attività di verifica della loro efficace attuazione e implementazione</a:t>
            </a:r>
            <a:endParaRPr lang="it-IT" noProof="0" dirty="0"/>
          </a:p>
        </p:txBody>
      </p:sp>
      <p:sp>
        <p:nvSpPr>
          <p:cNvPr id="4" name="CasellaDiTesto 3">
            <a:extLst>
              <a:ext uri="{FF2B5EF4-FFF2-40B4-BE49-F238E27FC236}">
                <a16:creationId xmlns:a16="http://schemas.microsoft.com/office/drawing/2014/main" id="{71CA7390-E890-0DDA-01DC-6ED134E6028B}"/>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43E67F78-BAD5-BDF4-062B-EA462591080B}"/>
              </a:ext>
            </a:extLst>
          </p:cNvPr>
          <p:cNvSpPr txBox="1"/>
          <p:nvPr/>
        </p:nvSpPr>
        <p:spPr>
          <a:xfrm>
            <a:off x="11161295" y="6468979"/>
            <a:ext cx="914400" cy="369332"/>
          </a:xfrm>
          <a:prstGeom prst="rect">
            <a:avLst/>
          </a:prstGeom>
          <a:noFill/>
        </p:spPr>
        <p:txBody>
          <a:bodyPr wrap="square" rtlCol="0">
            <a:spAutoFit/>
          </a:bodyPr>
          <a:lstStyle/>
          <a:p>
            <a:r>
              <a:rPr lang="it-IT" dirty="0"/>
              <a:t>3</a:t>
            </a:r>
          </a:p>
        </p:txBody>
      </p:sp>
    </p:spTree>
    <p:extLst>
      <p:ext uri="{BB962C8B-B14F-4D97-AF65-F5344CB8AC3E}">
        <p14:creationId xmlns:p14="http://schemas.microsoft.com/office/powerpoint/2010/main" val="2058859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FE199-1A4F-372C-BFD4-5FB0CBFDBE2C}"/>
              </a:ext>
            </a:extLst>
          </p:cNvPr>
          <p:cNvSpPr>
            <a:spLocks noGrp="1"/>
          </p:cNvSpPr>
          <p:nvPr>
            <p:ph type="title"/>
          </p:nvPr>
        </p:nvSpPr>
        <p:spPr/>
        <p:txBody>
          <a:bodyPr/>
          <a:lstStyle/>
          <a:p>
            <a:pPr algn="ctr"/>
            <a:r>
              <a:rPr lang="it-IT" sz="3200" noProof="0" dirty="0"/>
              <a:t>La rapida diffusione dei modelli di compliance</a:t>
            </a:r>
            <a:br>
              <a:rPr lang="it-IT" sz="4400" b="1" noProof="0" dirty="0"/>
            </a:br>
            <a:r>
              <a:rPr lang="it-IT" sz="4400" b="1" noProof="0" dirty="0"/>
              <a:t>Ambito sanitario</a:t>
            </a:r>
            <a:endParaRPr lang="it-IT" noProof="0" dirty="0"/>
          </a:p>
        </p:txBody>
      </p:sp>
      <p:sp>
        <p:nvSpPr>
          <p:cNvPr id="3" name="Content Placeholder 2">
            <a:extLst>
              <a:ext uri="{FF2B5EF4-FFF2-40B4-BE49-F238E27FC236}">
                <a16:creationId xmlns:a16="http://schemas.microsoft.com/office/drawing/2014/main" id="{E11B1A47-8198-9E93-D492-00CD522339A7}"/>
              </a:ext>
            </a:extLst>
          </p:cNvPr>
          <p:cNvSpPr>
            <a:spLocks noGrp="1"/>
          </p:cNvSpPr>
          <p:nvPr>
            <p:ph idx="1"/>
          </p:nvPr>
        </p:nvSpPr>
        <p:spPr/>
        <p:txBody>
          <a:bodyPr>
            <a:normAutofit fontScale="92500" lnSpcReduction="20000"/>
          </a:bodyPr>
          <a:lstStyle/>
          <a:p>
            <a:pPr algn="just"/>
            <a:r>
              <a:rPr lang="it-IT" noProof="0" dirty="0"/>
              <a:t>La sanità privata convenzionata rappresenta uno dei settori maggiormente a rischio, ciò si è avvertito durante l’emergenza pandemica. È proprio la delicata attività sociale svolta che rende doverosa l’implementazione</a:t>
            </a:r>
            <a:r>
              <a:rPr lang="it-IT" dirty="0"/>
              <a:t>del MOG 231, </a:t>
            </a:r>
            <a:r>
              <a:rPr lang="it-IT" noProof="0" dirty="0"/>
              <a:t>quale strumento atto a prevenire la commissione di reati c.d. presupposto e i fenomeni di cattiva sanità riconducibili all’operato dei soggetti apicali e sottoposti.</a:t>
            </a:r>
          </a:p>
          <a:p>
            <a:pPr algn="just"/>
            <a:r>
              <a:rPr lang="it-IT" noProof="0" dirty="0"/>
              <a:t>I fattori di rischio a cui sono esposte le aziende sanitarie sono molteplici:</a:t>
            </a:r>
          </a:p>
          <a:p>
            <a:pPr lvl="1" algn="just">
              <a:buFont typeface="Wingdings" panose="05000000000000000000" pitchFamily="2" charset="2"/>
              <a:buChar char="ü"/>
            </a:pPr>
            <a:r>
              <a:rPr lang="it-IT" noProof="0" dirty="0"/>
              <a:t>approvvigionamento di beni e servizi</a:t>
            </a:r>
            <a:r>
              <a:rPr lang="it-IT" dirty="0"/>
              <a:t> (es.: </a:t>
            </a:r>
            <a:r>
              <a:rPr lang="it-IT" noProof="0" dirty="0"/>
              <a:t>gare d’appalto o ad incarichi di consulenza)</a:t>
            </a:r>
          </a:p>
          <a:p>
            <a:pPr lvl="1" algn="just">
              <a:buFont typeface="Wingdings" panose="05000000000000000000" pitchFamily="2" charset="2"/>
              <a:buChar char="ü"/>
            </a:pPr>
            <a:r>
              <a:rPr lang="it-IT" noProof="0" dirty="0"/>
              <a:t>gestione delle prestazioni, sia in regime di accreditamento (truffa ai danni dello Stato) che in regime privatistico (creazione di fondi neri)</a:t>
            </a:r>
          </a:p>
          <a:p>
            <a:pPr lvl="1" algn="just">
              <a:buFont typeface="Wingdings" panose="05000000000000000000" pitchFamily="2" charset="2"/>
              <a:buChar char="ü"/>
            </a:pPr>
            <a:r>
              <a:rPr lang="it-IT" noProof="0" dirty="0"/>
              <a:t>reclutamento del personale e affidamento di incarichi professionali (corruzione e corruzione tra privati)</a:t>
            </a:r>
          </a:p>
          <a:p>
            <a:pPr lvl="1" algn="just">
              <a:buFont typeface="Wingdings" panose="05000000000000000000" pitchFamily="2" charset="2"/>
              <a:buChar char="ü"/>
            </a:pPr>
            <a:r>
              <a:rPr lang="it-IT" noProof="0" dirty="0"/>
              <a:t>formazione del bilancio</a:t>
            </a:r>
            <a:r>
              <a:rPr lang="it-IT" dirty="0"/>
              <a:t> e </a:t>
            </a:r>
            <a:r>
              <a:rPr lang="it-IT" noProof="0" dirty="0"/>
              <a:t>gestione dei rifiuti</a:t>
            </a:r>
          </a:p>
          <a:p>
            <a:pPr lvl="1" algn="just">
              <a:buFont typeface="Wingdings" panose="05000000000000000000" pitchFamily="2" charset="2"/>
              <a:buChar char="ü"/>
            </a:pPr>
            <a:r>
              <a:rPr lang="it-IT" noProof="0" dirty="0"/>
              <a:t>gestione degli adempimenti relativi alla sicurezza ex d.lgs. 81/2008</a:t>
            </a:r>
          </a:p>
        </p:txBody>
      </p:sp>
      <p:sp>
        <p:nvSpPr>
          <p:cNvPr id="4" name="CasellaDiTesto 3">
            <a:extLst>
              <a:ext uri="{FF2B5EF4-FFF2-40B4-BE49-F238E27FC236}">
                <a16:creationId xmlns:a16="http://schemas.microsoft.com/office/drawing/2014/main" id="{8218426A-0161-E151-6668-FEE0EA7ED551}"/>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5C8C0234-4EFE-123B-971B-C3230B055BD5}"/>
              </a:ext>
            </a:extLst>
          </p:cNvPr>
          <p:cNvSpPr txBox="1"/>
          <p:nvPr/>
        </p:nvSpPr>
        <p:spPr>
          <a:xfrm>
            <a:off x="11161295" y="6468979"/>
            <a:ext cx="914400" cy="369332"/>
          </a:xfrm>
          <a:prstGeom prst="rect">
            <a:avLst/>
          </a:prstGeom>
          <a:noFill/>
        </p:spPr>
        <p:txBody>
          <a:bodyPr wrap="square" rtlCol="0">
            <a:spAutoFit/>
          </a:bodyPr>
          <a:lstStyle/>
          <a:p>
            <a:r>
              <a:rPr lang="it-IT" dirty="0"/>
              <a:t>4</a:t>
            </a:r>
          </a:p>
        </p:txBody>
      </p:sp>
    </p:spTree>
    <p:extLst>
      <p:ext uri="{BB962C8B-B14F-4D97-AF65-F5344CB8AC3E}">
        <p14:creationId xmlns:p14="http://schemas.microsoft.com/office/powerpoint/2010/main" val="1658036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9365C-3ABA-9406-FF19-7C8490C76CC0}"/>
              </a:ext>
            </a:extLst>
          </p:cNvPr>
          <p:cNvSpPr>
            <a:spLocks noGrp="1"/>
          </p:cNvSpPr>
          <p:nvPr>
            <p:ph type="title"/>
          </p:nvPr>
        </p:nvSpPr>
        <p:spPr/>
        <p:txBody>
          <a:bodyPr>
            <a:normAutofit/>
          </a:bodyPr>
          <a:lstStyle/>
          <a:p>
            <a:pPr algn="ctr"/>
            <a:r>
              <a:rPr lang="it-IT" sz="3600" noProof="0" dirty="0">
                <a:latin typeface="+mn-lt"/>
              </a:rPr>
              <a:t>La rapida diffusione dei modelli di compliance </a:t>
            </a:r>
            <a:br>
              <a:rPr lang="it-IT" sz="3600" noProof="0" dirty="0">
                <a:latin typeface="+mn-lt"/>
              </a:rPr>
            </a:br>
            <a:r>
              <a:rPr lang="it-IT" sz="4900" b="1" noProof="0" dirty="0">
                <a:latin typeface="+mn-lt"/>
              </a:rPr>
              <a:t>Terzo settore</a:t>
            </a:r>
          </a:p>
        </p:txBody>
      </p:sp>
      <p:sp>
        <p:nvSpPr>
          <p:cNvPr id="3" name="Content Placeholder 2">
            <a:extLst>
              <a:ext uri="{FF2B5EF4-FFF2-40B4-BE49-F238E27FC236}">
                <a16:creationId xmlns:a16="http://schemas.microsoft.com/office/drawing/2014/main" id="{A62435ED-E016-8B18-271E-95A56DBC66BF}"/>
              </a:ext>
            </a:extLst>
          </p:cNvPr>
          <p:cNvSpPr>
            <a:spLocks noGrp="1"/>
          </p:cNvSpPr>
          <p:nvPr>
            <p:ph idx="1"/>
          </p:nvPr>
        </p:nvSpPr>
        <p:spPr/>
        <p:txBody>
          <a:bodyPr/>
          <a:lstStyle/>
          <a:p>
            <a:pPr algn="just"/>
            <a:r>
              <a:rPr lang="it-IT" noProof="0" dirty="0"/>
              <a:t>Gli enti sportivi non sono esclusi dall’applicazione della normativa 231</a:t>
            </a:r>
          </a:p>
          <a:p>
            <a:pPr algn="just"/>
            <a:r>
              <a:rPr lang="it-IT" noProof="0" dirty="0"/>
              <a:t>Il D.lgs. n. 39/2021 aveva l'obiettivo di combattere fenomeni di discriminazione e violenza nei confronti dei minori</a:t>
            </a:r>
          </a:p>
          <a:p>
            <a:pPr algn="just"/>
            <a:r>
              <a:rPr lang="it-IT" noProof="0" dirty="0"/>
              <a:t>Entro il 31 agosto 2024, le associazioni e società sportive, sia dilettantistiche che professionistiche, erano tenute a sviluppare Modelli Organizzativi e sistemi di Controllo per la gestione delle attività sportive, insieme a codici di comportamento che rispettino tali modelli</a:t>
            </a:r>
          </a:p>
        </p:txBody>
      </p:sp>
      <p:sp>
        <p:nvSpPr>
          <p:cNvPr id="4" name="CasellaDiTesto 3">
            <a:extLst>
              <a:ext uri="{FF2B5EF4-FFF2-40B4-BE49-F238E27FC236}">
                <a16:creationId xmlns:a16="http://schemas.microsoft.com/office/drawing/2014/main" id="{D7920EDD-FBD9-80C5-5B70-990E5E84BFB1}"/>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CDFE4BE6-2FA3-52C5-A256-6B31340716EF}"/>
              </a:ext>
            </a:extLst>
          </p:cNvPr>
          <p:cNvSpPr txBox="1"/>
          <p:nvPr/>
        </p:nvSpPr>
        <p:spPr>
          <a:xfrm>
            <a:off x="11161295" y="6468979"/>
            <a:ext cx="914400" cy="369332"/>
          </a:xfrm>
          <a:prstGeom prst="rect">
            <a:avLst/>
          </a:prstGeom>
          <a:noFill/>
        </p:spPr>
        <p:txBody>
          <a:bodyPr wrap="square" rtlCol="0">
            <a:spAutoFit/>
          </a:bodyPr>
          <a:lstStyle/>
          <a:p>
            <a:r>
              <a:rPr lang="it-IT" dirty="0"/>
              <a:t>5</a:t>
            </a:r>
          </a:p>
        </p:txBody>
      </p:sp>
    </p:spTree>
    <p:extLst>
      <p:ext uri="{BB962C8B-B14F-4D97-AF65-F5344CB8AC3E}">
        <p14:creationId xmlns:p14="http://schemas.microsoft.com/office/powerpoint/2010/main" val="3409853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A230C76-F6C1-26EB-97BE-41AE32BA9D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433DC6-DE40-8C3A-2026-59D1D442370B}"/>
              </a:ext>
            </a:extLst>
          </p:cNvPr>
          <p:cNvSpPr>
            <a:spLocks noGrp="1"/>
          </p:cNvSpPr>
          <p:nvPr>
            <p:ph type="title"/>
          </p:nvPr>
        </p:nvSpPr>
        <p:spPr/>
        <p:txBody>
          <a:bodyPr/>
          <a:lstStyle/>
          <a:p>
            <a:pPr algn="ctr"/>
            <a:r>
              <a:rPr kumimoji="0" lang="it-IT" sz="3200" b="0" i="0" u="none" strike="noStrike" kern="1200" cap="none" spc="0" normalizeH="0" baseline="0" noProof="0" dirty="0">
                <a:ln>
                  <a:noFill/>
                </a:ln>
                <a:solidFill>
                  <a:prstClr val="black"/>
                </a:solidFill>
                <a:effectLst/>
                <a:uLnTx/>
                <a:uFillTx/>
                <a:latin typeface="Calibri" panose="020F0502020204030204"/>
                <a:ea typeface="+mj-ea"/>
                <a:cs typeface="+mj-cs"/>
              </a:rPr>
              <a:t>La rapida diffusione dei modelli di compliance </a:t>
            </a:r>
            <a:br>
              <a:rPr kumimoji="0" lang="it-IT" sz="3200" b="0" i="0" u="none" strike="noStrike" kern="1200" cap="none" spc="0" normalizeH="0" baseline="0" noProof="0" dirty="0">
                <a:ln>
                  <a:noFill/>
                </a:ln>
                <a:solidFill>
                  <a:prstClr val="black"/>
                </a:solidFill>
                <a:effectLst/>
                <a:uLnTx/>
                <a:uFillTx/>
                <a:latin typeface="Calibri" panose="020F0502020204030204"/>
                <a:ea typeface="+mj-ea"/>
                <a:cs typeface="+mj-cs"/>
              </a:rPr>
            </a:br>
            <a:r>
              <a:rPr kumimoji="0" lang="it-IT" sz="4400" b="1" i="0" u="none" strike="noStrike" kern="1200" cap="none" spc="0" normalizeH="0" baseline="0" noProof="0" dirty="0">
                <a:ln>
                  <a:noFill/>
                </a:ln>
                <a:solidFill>
                  <a:prstClr val="black"/>
                </a:solidFill>
                <a:effectLst/>
                <a:uLnTx/>
                <a:uFillTx/>
                <a:latin typeface="Calibri" panose="020F0502020204030204"/>
                <a:ea typeface="+mj-ea"/>
                <a:cs typeface="+mj-cs"/>
              </a:rPr>
              <a:t>Terzo settore</a:t>
            </a:r>
            <a:endParaRPr lang="it-IT" b="1" noProof="0" dirty="0"/>
          </a:p>
        </p:txBody>
      </p:sp>
      <p:sp>
        <p:nvSpPr>
          <p:cNvPr id="3" name="Content Placeholder 2">
            <a:extLst>
              <a:ext uri="{FF2B5EF4-FFF2-40B4-BE49-F238E27FC236}">
                <a16:creationId xmlns:a16="http://schemas.microsoft.com/office/drawing/2014/main" id="{317238DE-721F-DE7B-06A0-5A4337A14255}"/>
              </a:ext>
            </a:extLst>
          </p:cNvPr>
          <p:cNvSpPr>
            <a:spLocks noGrp="1"/>
          </p:cNvSpPr>
          <p:nvPr>
            <p:ph idx="1"/>
          </p:nvPr>
        </p:nvSpPr>
        <p:spPr/>
        <p:txBody>
          <a:bodyPr>
            <a:normAutofit lnSpcReduction="10000"/>
          </a:bodyPr>
          <a:lstStyle/>
          <a:p>
            <a:pPr algn="just"/>
            <a:r>
              <a:rPr lang="it-IT" noProof="0" dirty="0"/>
              <a:t>Gli enti sportivi saranno obbligati a dotarsi di un MOG quantomeno per la prevenzione di:</a:t>
            </a:r>
          </a:p>
          <a:p>
            <a:pPr lvl="1" algn="just">
              <a:buFont typeface="Wingdings" panose="05000000000000000000" pitchFamily="2" charset="2"/>
              <a:buChar char="ü"/>
            </a:pPr>
            <a:r>
              <a:rPr lang="it-IT" noProof="0" dirty="0"/>
              <a:t>l’abuso psicologico</a:t>
            </a:r>
          </a:p>
          <a:p>
            <a:pPr lvl="1" algn="just">
              <a:buFont typeface="Wingdings" panose="05000000000000000000" pitchFamily="2" charset="2"/>
              <a:buChar char="ü"/>
            </a:pPr>
            <a:r>
              <a:rPr lang="it-IT" noProof="0" dirty="0"/>
              <a:t>l’abuso fisico</a:t>
            </a:r>
          </a:p>
          <a:p>
            <a:pPr lvl="1" algn="just">
              <a:buFont typeface="Wingdings" panose="05000000000000000000" pitchFamily="2" charset="2"/>
              <a:buChar char="ü"/>
            </a:pPr>
            <a:r>
              <a:rPr lang="it-IT" noProof="0" dirty="0"/>
              <a:t>la molestia sessuale</a:t>
            </a:r>
          </a:p>
          <a:p>
            <a:pPr lvl="1" algn="just">
              <a:buFont typeface="Wingdings" panose="05000000000000000000" pitchFamily="2" charset="2"/>
              <a:buChar char="ü"/>
            </a:pPr>
            <a:r>
              <a:rPr lang="it-IT" noProof="0" dirty="0"/>
              <a:t>l’abuso sessuale</a:t>
            </a:r>
          </a:p>
          <a:p>
            <a:pPr lvl="1" algn="just">
              <a:buFont typeface="Wingdings" panose="05000000000000000000" pitchFamily="2" charset="2"/>
              <a:buChar char="ü"/>
            </a:pPr>
            <a:r>
              <a:rPr lang="it-IT" noProof="0" dirty="0"/>
              <a:t>la negligenza</a:t>
            </a:r>
          </a:p>
          <a:p>
            <a:pPr lvl="1" algn="just">
              <a:buFont typeface="Wingdings" panose="05000000000000000000" pitchFamily="2" charset="2"/>
              <a:buChar char="ü"/>
            </a:pPr>
            <a:r>
              <a:rPr lang="it-IT" noProof="0" dirty="0"/>
              <a:t>l’incuria</a:t>
            </a:r>
          </a:p>
          <a:p>
            <a:pPr lvl="1" algn="just">
              <a:buFont typeface="Wingdings" panose="05000000000000000000" pitchFamily="2" charset="2"/>
              <a:buChar char="ü"/>
            </a:pPr>
            <a:r>
              <a:rPr lang="it-IT" noProof="0" dirty="0"/>
              <a:t>l’abuso di matrice religiosa;</a:t>
            </a:r>
          </a:p>
          <a:p>
            <a:pPr lvl="1" algn="just">
              <a:buFont typeface="Wingdings" panose="05000000000000000000" pitchFamily="2" charset="2"/>
              <a:buChar char="ü"/>
            </a:pPr>
            <a:r>
              <a:rPr lang="it-IT" noProof="0" dirty="0"/>
              <a:t>il bullismo</a:t>
            </a:r>
            <a:r>
              <a:rPr lang="it-IT" dirty="0"/>
              <a:t> e </a:t>
            </a:r>
            <a:r>
              <a:rPr lang="it-IT" noProof="0" dirty="0"/>
              <a:t>il cyberbullismo</a:t>
            </a:r>
          </a:p>
          <a:p>
            <a:pPr lvl="1" algn="just">
              <a:buFont typeface="Wingdings" panose="05000000000000000000" pitchFamily="2" charset="2"/>
              <a:buChar char="ü"/>
            </a:pPr>
            <a:r>
              <a:rPr lang="it-IT" noProof="0" dirty="0"/>
              <a:t>i comportamenti discriminatori</a:t>
            </a:r>
          </a:p>
          <a:p>
            <a:pPr algn="just"/>
            <a:endParaRPr lang="it-IT" noProof="0" dirty="0"/>
          </a:p>
        </p:txBody>
      </p:sp>
      <p:sp>
        <p:nvSpPr>
          <p:cNvPr id="4" name="CasellaDiTesto 3">
            <a:extLst>
              <a:ext uri="{FF2B5EF4-FFF2-40B4-BE49-F238E27FC236}">
                <a16:creationId xmlns:a16="http://schemas.microsoft.com/office/drawing/2014/main" id="{1F96403D-710C-610F-585B-E6210C863D2C}"/>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4B1DD0BD-166A-029C-2316-6494F2D6748A}"/>
              </a:ext>
            </a:extLst>
          </p:cNvPr>
          <p:cNvSpPr txBox="1"/>
          <p:nvPr/>
        </p:nvSpPr>
        <p:spPr>
          <a:xfrm>
            <a:off x="11161295" y="6468979"/>
            <a:ext cx="914400" cy="369332"/>
          </a:xfrm>
          <a:prstGeom prst="rect">
            <a:avLst/>
          </a:prstGeom>
          <a:noFill/>
        </p:spPr>
        <p:txBody>
          <a:bodyPr wrap="square" rtlCol="0">
            <a:spAutoFit/>
          </a:bodyPr>
          <a:lstStyle/>
          <a:p>
            <a:r>
              <a:rPr lang="it-IT" dirty="0"/>
              <a:t>6</a:t>
            </a:r>
          </a:p>
        </p:txBody>
      </p:sp>
    </p:spTree>
    <p:extLst>
      <p:ext uri="{BB962C8B-B14F-4D97-AF65-F5344CB8AC3E}">
        <p14:creationId xmlns:p14="http://schemas.microsoft.com/office/powerpoint/2010/main" val="3280694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FBE677A-6CA7-9AC4-3A9A-8518D801A5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57A0AC-9841-1A27-13DC-C89A4F3F40D6}"/>
              </a:ext>
            </a:extLst>
          </p:cNvPr>
          <p:cNvSpPr>
            <a:spLocks noGrp="1"/>
          </p:cNvSpPr>
          <p:nvPr>
            <p:ph type="title"/>
          </p:nvPr>
        </p:nvSpPr>
        <p:spPr/>
        <p:txBody>
          <a:bodyPr/>
          <a:lstStyle/>
          <a:p>
            <a:pPr algn="ctr"/>
            <a:r>
              <a:rPr kumimoji="0" lang="it-IT" sz="3200" b="0" i="0" u="none" strike="noStrike" kern="1200" cap="none" spc="0" normalizeH="0" baseline="0" noProof="0" dirty="0">
                <a:ln>
                  <a:noFill/>
                </a:ln>
                <a:solidFill>
                  <a:prstClr val="black"/>
                </a:solidFill>
                <a:effectLst/>
                <a:uLnTx/>
                <a:uFillTx/>
                <a:latin typeface="Calibri" panose="020F0502020204030204"/>
                <a:ea typeface="+mj-ea"/>
                <a:cs typeface="+mj-cs"/>
              </a:rPr>
              <a:t>La rapida diffusione dei modelli di compliance </a:t>
            </a:r>
            <a:br>
              <a:rPr kumimoji="0" lang="it-IT" sz="3200" b="0" i="0" u="none" strike="noStrike" kern="1200" cap="none" spc="0" normalizeH="0" baseline="0" noProof="0" dirty="0">
                <a:ln>
                  <a:noFill/>
                </a:ln>
                <a:solidFill>
                  <a:prstClr val="black"/>
                </a:solidFill>
                <a:effectLst/>
                <a:uLnTx/>
                <a:uFillTx/>
                <a:latin typeface="Calibri" panose="020F0502020204030204"/>
                <a:ea typeface="+mj-ea"/>
                <a:cs typeface="+mj-cs"/>
              </a:rPr>
            </a:br>
            <a:r>
              <a:rPr kumimoji="0" lang="it-IT" sz="4400" b="1" i="0" u="none" strike="noStrike" kern="1200" cap="none" spc="0" normalizeH="0" baseline="0" noProof="0" dirty="0">
                <a:ln>
                  <a:noFill/>
                </a:ln>
                <a:solidFill>
                  <a:prstClr val="black"/>
                </a:solidFill>
                <a:effectLst/>
                <a:uLnTx/>
                <a:uFillTx/>
                <a:latin typeface="Calibri" panose="020F0502020204030204"/>
                <a:ea typeface="+mj-ea"/>
                <a:cs typeface="+mj-cs"/>
              </a:rPr>
              <a:t>Terzo settore</a:t>
            </a:r>
            <a:endParaRPr lang="it-IT" b="1" noProof="0" dirty="0"/>
          </a:p>
        </p:txBody>
      </p:sp>
      <p:sp>
        <p:nvSpPr>
          <p:cNvPr id="3" name="Content Placeholder 2">
            <a:extLst>
              <a:ext uri="{FF2B5EF4-FFF2-40B4-BE49-F238E27FC236}">
                <a16:creationId xmlns:a16="http://schemas.microsoft.com/office/drawing/2014/main" id="{DE2A6893-1798-A1FD-A4AF-C3939862E317}"/>
              </a:ext>
            </a:extLst>
          </p:cNvPr>
          <p:cNvSpPr>
            <a:spLocks noGrp="1"/>
          </p:cNvSpPr>
          <p:nvPr>
            <p:ph idx="1"/>
          </p:nvPr>
        </p:nvSpPr>
        <p:spPr/>
        <p:txBody>
          <a:bodyPr>
            <a:normAutofit lnSpcReduction="10000"/>
          </a:bodyPr>
          <a:lstStyle/>
          <a:p>
            <a:pPr algn="just"/>
            <a:r>
              <a:rPr lang="it-IT" noProof="0" dirty="0"/>
              <a:t>Entro il 31 agosto 2024 le associazioni sportive devono redigere dei modelli organizzativi e di controllo dell’attività sportiva</a:t>
            </a:r>
          </a:p>
          <a:p>
            <a:pPr algn="just"/>
            <a:r>
              <a:rPr lang="it-IT" noProof="0" dirty="0"/>
              <a:t>Entro il 31 dicembre 2024, tutte le Associazioni e Società Sportive devono nominare un responsabile. La sua nomina può essere operata dal Consiglio Direttivo sportivo, ma potrebbe essere opportuno sottoporre la decisione alla ratifica dell’assemblea, nella prima occasione utile. Non esistono disposizioni che vietano espressamente di nominare il Responsabile del </a:t>
            </a:r>
            <a:r>
              <a:rPr lang="it-IT" noProof="0" dirty="0" err="1"/>
              <a:t>Safeguarding</a:t>
            </a:r>
            <a:r>
              <a:rPr lang="it-IT" noProof="0" dirty="0"/>
              <a:t> tra i soggetti che già operano all’interno della realtà sportiva come, ad esempio, un tecnico o un dirigente, ma si suggerisce di scegliere persone che possano garantire indipendenza e autonomia e abbiano delle competenze e delle sensibilità sul tema</a:t>
            </a:r>
          </a:p>
        </p:txBody>
      </p:sp>
      <p:sp>
        <p:nvSpPr>
          <p:cNvPr id="4" name="CasellaDiTesto 3">
            <a:extLst>
              <a:ext uri="{FF2B5EF4-FFF2-40B4-BE49-F238E27FC236}">
                <a16:creationId xmlns:a16="http://schemas.microsoft.com/office/drawing/2014/main" id="{634CA34B-BE3D-727E-7F62-6770808975CD}"/>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BDC40616-F363-7EDD-D938-C052ECB11E0B}"/>
              </a:ext>
            </a:extLst>
          </p:cNvPr>
          <p:cNvSpPr txBox="1"/>
          <p:nvPr/>
        </p:nvSpPr>
        <p:spPr>
          <a:xfrm>
            <a:off x="11161295" y="6468979"/>
            <a:ext cx="914400" cy="369332"/>
          </a:xfrm>
          <a:prstGeom prst="rect">
            <a:avLst/>
          </a:prstGeom>
          <a:noFill/>
        </p:spPr>
        <p:txBody>
          <a:bodyPr wrap="square" rtlCol="0">
            <a:spAutoFit/>
          </a:bodyPr>
          <a:lstStyle/>
          <a:p>
            <a:r>
              <a:rPr lang="it-IT" dirty="0"/>
              <a:t>7</a:t>
            </a:r>
          </a:p>
        </p:txBody>
      </p:sp>
    </p:spTree>
    <p:extLst>
      <p:ext uri="{BB962C8B-B14F-4D97-AF65-F5344CB8AC3E}">
        <p14:creationId xmlns:p14="http://schemas.microsoft.com/office/powerpoint/2010/main" val="2056243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AC6EF-5E62-CD4A-AD63-BC7B969BC4C0}"/>
              </a:ext>
            </a:extLst>
          </p:cNvPr>
          <p:cNvSpPr>
            <a:spLocks noGrp="1"/>
          </p:cNvSpPr>
          <p:nvPr>
            <p:ph type="title"/>
          </p:nvPr>
        </p:nvSpPr>
        <p:spPr/>
        <p:txBody>
          <a:bodyPr/>
          <a:lstStyle/>
          <a:p>
            <a:pPr algn="ctr"/>
            <a:r>
              <a:rPr kumimoji="0" lang="it-IT" sz="3200" b="0" i="0" u="none" strike="noStrike" kern="1200" cap="none" spc="0" normalizeH="0" baseline="0" noProof="0" dirty="0">
                <a:ln>
                  <a:noFill/>
                </a:ln>
                <a:solidFill>
                  <a:prstClr val="black"/>
                </a:solidFill>
                <a:effectLst/>
                <a:uLnTx/>
                <a:uFillTx/>
                <a:latin typeface="+mn-lt"/>
                <a:ea typeface="+mj-ea"/>
                <a:cs typeface="+mj-cs"/>
              </a:rPr>
              <a:t>La rapida diffusione dei modelli di compliance</a:t>
            </a:r>
            <a:br>
              <a:rPr lang="it-IT" b="1" noProof="0" dirty="0">
                <a:latin typeface="+mn-lt"/>
              </a:rPr>
            </a:br>
            <a:r>
              <a:rPr lang="it-IT" b="1" noProof="0" dirty="0">
                <a:latin typeface="+mn-lt"/>
              </a:rPr>
              <a:t>Edilizia</a:t>
            </a:r>
            <a:r>
              <a:rPr lang="it-IT" noProof="0" dirty="0">
                <a:latin typeface="+mn-lt"/>
              </a:rPr>
              <a:t> </a:t>
            </a:r>
          </a:p>
        </p:txBody>
      </p:sp>
      <p:sp>
        <p:nvSpPr>
          <p:cNvPr id="3" name="Content Placeholder 2">
            <a:extLst>
              <a:ext uri="{FF2B5EF4-FFF2-40B4-BE49-F238E27FC236}">
                <a16:creationId xmlns:a16="http://schemas.microsoft.com/office/drawing/2014/main" id="{8D1CB83C-9327-9746-6B4D-8685FD344B38}"/>
              </a:ext>
            </a:extLst>
          </p:cNvPr>
          <p:cNvSpPr>
            <a:spLocks noGrp="1"/>
          </p:cNvSpPr>
          <p:nvPr>
            <p:ph idx="1"/>
          </p:nvPr>
        </p:nvSpPr>
        <p:spPr/>
        <p:txBody>
          <a:bodyPr>
            <a:normAutofit/>
          </a:bodyPr>
          <a:lstStyle/>
          <a:p>
            <a:pPr algn="just"/>
            <a:r>
              <a:rPr lang="it-IT" i="0" noProof="0" dirty="0">
                <a:effectLst/>
                <a:cs typeface="Poppins" panose="00000500000000000000" pitchFamily="2" charset="0"/>
              </a:rPr>
              <a:t>A partire dal </a:t>
            </a:r>
            <a:r>
              <a:rPr lang="it-IT" dirty="0">
                <a:cs typeface="Poppins" panose="00000500000000000000" pitchFamily="2" charset="0"/>
              </a:rPr>
              <a:t>1</a:t>
            </a:r>
            <a:r>
              <a:rPr lang="it-IT" i="0" noProof="0" dirty="0">
                <a:effectLst/>
                <a:cs typeface="Poppins" panose="00000500000000000000" pitchFamily="2" charset="0"/>
              </a:rPr>
              <a:t> ottobre 2024 </a:t>
            </a:r>
            <a:r>
              <a:rPr lang="it-IT" dirty="0">
                <a:cs typeface="Poppins" panose="00000500000000000000" pitchFamily="2" charset="0"/>
              </a:rPr>
              <a:t>è stato </a:t>
            </a:r>
            <a:r>
              <a:rPr lang="it-IT" i="0" noProof="0" dirty="0">
                <a:effectLst/>
                <a:cs typeface="Poppins" panose="00000500000000000000" pitchFamily="2" charset="0"/>
              </a:rPr>
              <a:t>introdotto un meccanismo di “patente a punti” volto alla tutela dei lavoratori che operino nei cantieri edili mobili o temporanei. </a:t>
            </a:r>
          </a:p>
          <a:p>
            <a:pPr algn="just"/>
            <a:r>
              <a:rPr lang="it-IT" i="0" noProof="0" dirty="0">
                <a:effectLst/>
                <a:cs typeface="Poppins" panose="00000500000000000000" pitchFamily="2" charset="0"/>
              </a:rPr>
              <a:t>Le imprese ed i lavoratori autonomi dovranno possedere una “patente digitale” per lavorare in cantieri edili. Questo sistema mira a contrastare il lavoro sommerso ed a migliorare la salute e sicurezza nei luoghi di lavoro</a:t>
            </a:r>
          </a:p>
          <a:p>
            <a:pPr algn="just"/>
            <a:r>
              <a:rPr lang="it-IT" i="0" noProof="0" dirty="0">
                <a:effectLst/>
              </a:rPr>
              <a:t>La “patente” alla data di rilascio avrà un punteggio minimo di 30 crediti</a:t>
            </a:r>
          </a:p>
        </p:txBody>
      </p:sp>
      <p:sp>
        <p:nvSpPr>
          <p:cNvPr id="4" name="CasellaDiTesto 3">
            <a:extLst>
              <a:ext uri="{FF2B5EF4-FFF2-40B4-BE49-F238E27FC236}">
                <a16:creationId xmlns:a16="http://schemas.microsoft.com/office/drawing/2014/main" id="{8E656A54-58DD-0BD8-E090-CC2D0ED6CD49}"/>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BED3E81A-542D-B642-BEFF-ADCCF7CCE18C}"/>
              </a:ext>
            </a:extLst>
          </p:cNvPr>
          <p:cNvSpPr txBox="1"/>
          <p:nvPr/>
        </p:nvSpPr>
        <p:spPr>
          <a:xfrm>
            <a:off x="11161295" y="6468979"/>
            <a:ext cx="914400" cy="369332"/>
          </a:xfrm>
          <a:prstGeom prst="rect">
            <a:avLst/>
          </a:prstGeom>
          <a:noFill/>
        </p:spPr>
        <p:txBody>
          <a:bodyPr wrap="square" rtlCol="0">
            <a:spAutoFit/>
          </a:bodyPr>
          <a:lstStyle/>
          <a:p>
            <a:r>
              <a:rPr lang="it-IT" dirty="0"/>
              <a:t>8</a:t>
            </a:r>
          </a:p>
        </p:txBody>
      </p:sp>
    </p:spTree>
    <p:extLst>
      <p:ext uri="{BB962C8B-B14F-4D97-AF65-F5344CB8AC3E}">
        <p14:creationId xmlns:p14="http://schemas.microsoft.com/office/powerpoint/2010/main" val="214101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1EDF987-FD4D-E269-4510-381B46A6E5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ADD174-523A-FAE5-0E53-65D9FFE2C099}"/>
              </a:ext>
            </a:extLst>
          </p:cNvPr>
          <p:cNvSpPr>
            <a:spLocks noGrp="1"/>
          </p:cNvSpPr>
          <p:nvPr>
            <p:ph type="title"/>
          </p:nvPr>
        </p:nvSpPr>
        <p:spPr/>
        <p:txBody>
          <a:bodyPr/>
          <a:lstStyle/>
          <a:p>
            <a:pPr algn="ctr"/>
            <a:r>
              <a:rPr kumimoji="0" lang="it-IT" sz="3200" b="0" i="0" u="none" strike="noStrike" kern="1200" cap="none" spc="0" normalizeH="0" baseline="0" noProof="0" dirty="0">
                <a:ln>
                  <a:noFill/>
                </a:ln>
                <a:solidFill>
                  <a:prstClr val="black"/>
                </a:solidFill>
                <a:effectLst/>
                <a:uLnTx/>
                <a:uFillTx/>
                <a:latin typeface="Calibri" panose="020F0502020204030204"/>
                <a:ea typeface="+mj-ea"/>
                <a:cs typeface="+mj-cs"/>
              </a:rPr>
              <a:t>La rapida diffusione dei modelli di compliance</a:t>
            </a:r>
            <a:br>
              <a:rPr kumimoji="0" lang="it-IT" sz="4400" b="1" i="0" u="none" strike="noStrike" kern="1200" cap="none" spc="0" normalizeH="0" baseline="0" noProof="0" dirty="0">
                <a:ln>
                  <a:noFill/>
                </a:ln>
                <a:solidFill>
                  <a:prstClr val="black"/>
                </a:solidFill>
                <a:effectLst/>
                <a:uLnTx/>
                <a:uFillTx/>
                <a:latin typeface="Calibri" panose="020F0502020204030204"/>
                <a:ea typeface="+mj-ea"/>
                <a:cs typeface="+mj-cs"/>
              </a:rPr>
            </a:br>
            <a:r>
              <a:rPr kumimoji="0" lang="it-IT" sz="4400" b="1" i="0" u="none" strike="noStrike" kern="1200" cap="none" spc="0" normalizeH="0" baseline="0" noProof="0" dirty="0">
                <a:ln>
                  <a:noFill/>
                </a:ln>
                <a:solidFill>
                  <a:prstClr val="black"/>
                </a:solidFill>
                <a:effectLst/>
                <a:uLnTx/>
                <a:uFillTx/>
                <a:latin typeface="Calibri" panose="020F0502020204030204"/>
                <a:ea typeface="+mj-ea"/>
                <a:cs typeface="+mj-cs"/>
              </a:rPr>
              <a:t>Edilizia</a:t>
            </a:r>
            <a:r>
              <a:rPr kumimoji="0" lang="it-IT" sz="4400" b="0" i="0" u="none" strike="noStrike" kern="1200" cap="none" spc="0" normalizeH="0" baseline="0" noProof="0" dirty="0">
                <a:ln>
                  <a:noFill/>
                </a:ln>
                <a:solidFill>
                  <a:prstClr val="black"/>
                </a:solidFill>
                <a:effectLst/>
                <a:uLnTx/>
                <a:uFillTx/>
                <a:latin typeface="Calibri" panose="020F0502020204030204"/>
                <a:ea typeface="+mj-ea"/>
                <a:cs typeface="+mj-cs"/>
              </a:rPr>
              <a:t> </a:t>
            </a:r>
            <a:r>
              <a:rPr lang="it-IT" noProof="0" dirty="0"/>
              <a:t> </a:t>
            </a:r>
          </a:p>
        </p:txBody>
      </p:sp>
      <p:sp>
        <p:nvSpPr>
          <p:cNvPr id="3" name="Content Placeholder 2">
            <a:extLst>
              <a:ext uri="{FF2B5EF4-FFF2-40B4-BE49-F238E27FC236}">
                <a16:creationId xmlns:a16="http://schemas.microsoft.com/office/drawing/2014/main" id="{7005D857-E793-CC80-610F-9AB4FDEF0A26}"/>
              </a:ext>
            </a:extLst>
          </p:cNvPr>
          <p:cNvSpPr>
            <a:spLocks noGrp="1"/>
          </p:cNvSpPr>
          <p:nvPr>
            <p:ph idx="1"/>
          </p:nvPr>
        </p:nvSpPr>
        <p:spPr/>
        <p:txBody>
          <a:bodyPr>
            <a:normAutofit/>
          </a:bodyPr>
          <a:lstStyle/>
          <a:p>
            <a:pPr algn="just"/>
            <a:r>
              <a:rPr lang="it-IT" i="0" noProof="0" dirty="0">
                <a:effectLst/>
              </a:rPr>
              <a:t>La sarà assegnata solo se il soggetto giuridico soddisfi alcuni requisiti: </a:t>
            </a:r>
            <a:r>
              <a:rPr lang="it-IT" i="1" noProof="0" dirty="0">
                <a:effectLst/>
              </a:rPr>
              <a:t>i</a:t>
            </a:r>
            <a:r>
              <a:rPr lang="it-IT" i="0" noProof="0" dirty="0">
                <a:effectLst/>
              </a:rPr>
              <a:t>) iscrizione alla Camera di Commercio; </a:t>
            </a:r>
            <a:r>
              <a:rPr lang="it-IT" i="1" noProof="0" dirty="0">
                <a:effectLst/>
              </a:rPr>
              <a:t>ii</a:t>
            </a:r>
            <a:r>
              <a:rPr lang="it-IT" i="0" noProof="0" dirty="0">
                <a:effectLst/>
              </a:rPr>
              <a:t>) adempimenti formativi ai sensi del D.lgs. n. 81/2008; </a:t>
            </a:r>
            <a:r>
              <a:rPr lang="it-IT" i="1" noProof="0" dirty="0">
                <a:effectLst/>
              </a:rPr>
              <a:t>iii</a:t>
            </a:r>
            <a:r>
              <a:rPr lang="it-IT" i="0" noProof="0" dirty="0">
                <a:effectLst/>
              </a:rPr>
              <a:t>) possesso del Documento Unico di Regolarità Contributiva (DURC); </a:t>
            </a:r>
            <a:r>
              <a:rPr lang="it-IT" i="1" noProof="0" dirty="0">
                <a:effectLst/>
              </a:rPr>
              <a:t>iv</a:t>
            </a:r>
            <a:r>
              <a:rPr lang="it-IT" i="0" noProof="0" dirty="0">
                <a:effectLst/>
              </a:rPr>
              <a:t>) possesso del Documento di Valutazione dei Rischi (DVR); </a:t>
            </a:r>
            <a:r>
              <a:rPr lang="it-IT" i="1" noProof="0" dirty="0">
                <a:effectLst/>
              </a:rPr>
              <a:t>v</a:t>
            </a:r>
            <a:r>
              <a:rPr lang="it-IT" i="0" noProof="0" dirty="0">
                <a:effectLst/>
              </a:rPr>
              <a:t>) possesso del Documento Unico di Regolarità Fiscale (DURF)</a:t>
            </a:r>
            <a:endParaRPr lang="it-IT" noProof="0" dirty="0">
              <a:cs typeface="Poppins" panose="00000500000000000000" pitchFamily="2" charset="0"/>
            </a:endParaRPr>
          </a:p>
          <a:p>
            <a:pPr algn="just"/>
            <a:r>
              <a:rPr lang="it-IT" noProof="0" dirty="0">
                <a:cs typeface="Poppins" panose="00000500000000000000" pitchFamily="2" charset="0"/>
              </a:rPr>
              <a:t>I soggetti giuridici che abbiano già adottato un Modello Organizzativo 231 potranno ottenere un incremento di 4 crediti qualora la parte relativa alla S.S.L. del Modello 231 sia asseverata secondo la norma UNI 11751-1</a:t>
            </a:r>
          </a:p>
        </p:txBody>
      </p:sp>
      <p:sp>
        <p:nvSpPr>
          <p:cNvPr id="4" name="CasellaDiTesto 3">
            <a:extLst>
              <a:ext uri="{FF2B5EF4-FFF2-40B4-BE49-F238E27FC236}">
                <a16:creationId xmlns:a16="http://schemas.microsoft.com/office/drawing/2014/main" id="{EE692896-5515-B5CD-51D1-9B1CB0E4147D}"/>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9555AD01-D007-E91B-385D-F9F47046ADB6}"/>
              </a:ext>
            </a:extLst>
          </p:cNvPr>
          <p:cNvSpPr txBox="1"/>
          <p:nvPr/>
        </p:nvSpPr>
        <p:spPr>
          <a:xfrm>
            <a:off x="11161295" y="6468979"/>
            <a:ext cx="914400" cy="369332"/>
          </a:xfrm>
          <a:prstGeom prst="rect">
            <a:avLst/>
          </a:prstGeom>
          <a:noFill/>
        </p:spPr>
        <p:txBody>
          <a:bodyPr wrap="square" rtlCol="0">
            <a:spAutoFit/>
          </a:bodyPr>
          <a:lstStyle/>
          <a:p>
            <a:r>
              <a:rPr lang="it-IT" dirty="0"/>
              <a:t>9</a:t>
            </a:r>
          </a:p>
        </p:txBody>
      </p:sp>
    </p:spTree>
    <p:extLst>
      <p:ext uri="{BB962C8B-B14F-4D97-AF65-F5344CB8AC3E}">
        <p14:creationId xmlns:p14="http://schemas.microsoft.com/office/powerpoint/2010/main" val="1641417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0B1B9EE-7DA0-7F96-9BF7-F9DA9D4134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C4283C-8327-192F-7805-9E486125085A}"/>
              </a:ext>
            </a:extLst>
          </p:cNvPr>
          <p:cNvSpPr>
            <a:spLocks noGrp="1"/>
          </p:cNvSpPr>
          <p:nvPr>
            <p:ph type="title"/>
          </p:nvPr>
        </p:nvSpPr>
        <p:spPr/>
        <p:txBody>
          <a:bodyPr/>
          <a:lstStyle/>
          <a:p>
            <a:pPr algn="ctr"/>
            <a:r>
              <a:rPr lang="it-IT" b="1" noProof="0" dirty="0">
                <a:latin typeface="+mn-lt"/>
              </a:rPr>
              <a:t>Profili processuali</a:t>
            </a:r>
            <a:r>
              <a:rPr lang="it-IT" noProof="0" dirty="0">
                <a:latin typeface="+mn-lt"/>
              </a:rPr>
              <a:t> </a:t>
            </a:r>
          </a:p>
        </p:txBody>
      </p:sp>
      <p:sp>
        <p:nvSpPr>
          <p:cNvPr id="3" name="Content Placeholder 2">
            <a:extLst>
              <a:ext uri="{FF2B5EF4-FFF2-40B4-BE49-F238E27FC236}">
                <a16:creationId xmlns:a16="http://schemas.microsoft.com/office/drawing/2014/main" id="{4560441A-A436-295F-B31D-2F51D3522EE6}"/>
              </a:ext>
            </a:extLst>
          </p:cNvPr>
          <p:cNvSpPr>
            <a:spLocks noGrp="1"/>
          </p:cNvSpPr>
          <p:nvPr>
            <p:ph idx="1"/>
          </p:nvPr>
        </p:nvSpPr>
        <p:spPr/>
        <p:txBody>
          <a:bodyPr>
            <a:normAutofit/>
          </a:bodyPr>
          <a:lstStyle/>
          <a:p>
            <a:pPr algn="just"/>
            <a:r>
              <a:rPr lang="it-IT" sz="3200" noProof="0" dirty="0">
                <a:cs typeface="Poppins" panose="00000500000000000000" pitchFamily="2" charset="0"/>
              </a:rPr>
              <a:t>Temi rilevanti sui contenuti del MOG 231 ad opera della Giurisprudenza:</a:t>
            </a:r>
          </a:p>
          <a:p>
            <a:pPr lvl="1" algn="just">
              <a:buFont typeface="Wingdings" panose="05000000000000000000" pitchFamily="2" charset="2"/>
              <a:buChar char="ü"/>
            </a:pPr>
            <a:r>
              <a:rPr lang="it-IT" sz="2800" noProof="0" dirty="0">
                <a:cs typeface="Poppins" panose="00000500000000000000" pitchFamily="2" charset="0"/>
              </a:rPr>
              <a:t>Imputazione coatta</a:t>
            </a:r>
          </a:p>
          <a:p>
            <a:pPr lvl="1" algn="just">
              <a:buFont typeface="Wingdings" panose="05000000000000000000" pitchFamily="2" charset="2"/>
              <a:buChar char="ü"/>
            </a:pPr>
            <a:r>
              <a:rPr lang="it-IT" sz="2800" noProof="0" dirty="0">
                <a:cs typeface="Poppins" panose="00000500000000000000" pitchFamily="2" charset="0"/>
              </a:rPr>
              <a:t>Esclusione della punibilità per particolare tenuità del fatto</a:t>
            </a:r>
          </a:p>
          <a:p>
            <a:pPr lvl="1" algn="just">
              <a:buFont typeface="Wingdings" panose="05000000000000000000" pitchFamily="2" charset="2"/>
              <a:buChar char="ü"/>
            </a:pPr>
            <a:r>
              <a:rPr lang="it-IT" sz="2800" noProof="0" dirty="0">
                <a:cs typeface="Poppins" panose="00000500000000000000" pitchFamily="2" charset="0"/>
              </a:rPr>
              <a:t>Decreto di citazione a giudizio</a:t>
            </a:r>
          </a:p>
          <a:p>
            <a:pPr lvl="1" algn="just">
              <a:buFont typeface="Wingdings" panose="05000000000000000000" pitchFamily="2" charset="2"/>
              <a:buChar char="ü"/>
            </a:pPr>
            <a:r>
              <a:rPr lang="it-IT" sz="2800" noProof="0" dirty="0">
                <a:cs typeface="Poppins" panose="00000500000000000000" pitchFamily="2" charset="0"/>
              </a:rPr>
              <a:t>Messa alla prova ente</a:t>
            </a:r>
          </a:p>
        </p:txBody>
      </p:sp>
      <p:sp>
        <p:nvSpPr>
          <p:cNvPr id="4" name="CasellaDiTesto 3">
            <a:extLst>
              <a:ext uri="{FF2B5EF4-FFF2-40B4-BE49-F238E27FC236}">
                <a16:creationId xmlns:a16="http://schemas.microsoft.com/office/drawing/2014/main" id="{DCBB3D64-0966-19DB-49BE-8215B3BE8B2E}"/>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E013FA4C-4443-BBB2-0C84-501FD0EEF00D}"/>
              </a:ext>
            </a:extLst>
          </p:cNvPr>
          <p:cNvSpPr txBox="1"/>
          <p:nvPr/>
        </p:nvSpPr>
        <p:spPr>
          <a:xfrm>
            <a:off x="11161295" y="6468979"/>
            <a:ext cx="914400" cy="369332"/>
          </a:xfrm>
          <a:prstGeom prst="rect">
            <a:avLst/>
          </a:prstGeom>
          <a:noFill/>
        </p:spPr>
        <p:txBody>
          <a:bodyPr wrap="square" rtlCol="0">
            <a:spAutoFit/>
          </a:bodyPr>
          <a:lstStyle/>
          <a:p>
            <a:r>
              <a:rPr lang="it-IT" dirty="0"/>
              <a:t>10</a:t>
            </a:r>
          </a:p>
        </p:txBody>
      </p:sp>
    </p:spTree>
    <p:extLst>
      <p:ext uri="{BB962C8B-B14F-4D97-AF65-F5344CB8AC3E}">
        <p14:creationId xmlns:p14="http://schemas.microsoft.com/office/powerpoint/2010/main" val="2405139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C595B73-4094-15CB-B3A8-56FD31B3D0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65FA28-1650-273C-03BB-016BCFB3D16F}"/>
              </a:ext>
            </a:extLst>
          </p:cNvPr>
          <p:cNvSpPr>
            <a:spLocks noGrp="1"/>
          </p:cNvSpPr>
          <p:nvPr>
            <p:ph type="title"/>
          </p:nvPr>
        </p:nvSpPr>
        <p:spPr/>
        <p:txBody>
          <a:bodyPr>
            <a:normAutofit/>
          </a:bodyPr>
          <a:lstStyle/>
          <a:p>
            <a:pPr algn="ctr"/>
            <a:r>
              <a:rPr lang="it-IT" sz="3600" noProof="0" dirty="0">
                <a:latin typeface="+mn-lt"/>
              </a:rPr>
              <a:t>Profili processuali</a:t>
            </a:r>
            <a:br>
              <a:rPr lang="it-IT" b="1" noProof="0" dirty="0"/>
            </a:br>
            <a:r>
              <a:rPr lang="it-IT" sz="4900" b="1" noProof="0" dirty="0">
                <a:latin typeface="+mn-lt"/>
              </a:rPr>
              <a:t>Imputazione coatta</a:t>
            </a:r>
            <a:r>
              <a:rPr lang="it-IT" noProof="0" dirty="0"/>
              <a:t> </a:t>
            </a:r>
          </a:p>
        </p:txBody>
      </p:sp>
      <p:sp>
        <p:nvSpPr>
          <p:cNvPr id="3" name="Content Placeholder 2">
            <a:extLst>
              <a:ext uri="{FF2B5EF4-FFF2-40B4-BE49-F238E27FC236}">
                <a16:creationId xmlns:a16="http://schemas.microsoft.com/office/drawing/2014/main" id="{89777EA4-1EB9-A536-DA36-E6C4D6F06D4B}"/>
              </a:ext>
            </a:extLst>
          </p:cNvPr>
          <p:cNvSpPr>
            <a:spLocks noGrp="1"/>
          </p:cNvSpPr>
          <p:nvPr>
            <p:ph idx="1"/>
          </p:nvPr>
        </p:nvSpPr>
        <p:spPr/>
        <p:txBody>
          <a:bodyPr>
            <a:normAutofit/>
          </a:bodyPr>
          <a:lstStyle/>
          <a:p>
            <a:pPr algn="just"/>
            <a:r>
              <a:rPr lang="it-IT" noProof="0" dirty="0">
                <a:cs typeface="Poppins" panose="00000500000000000000" pitchFamily="2" charset="0"/>
              </a:rPr>
              <a:t>Per le persone fisiche, il giudice, se ritiene necessarie ulteriori indagini, le indica con ordinanza al pubblico ministero, fissando il termine indispensabile per il compimento</a:t>
            </a:r>
          </a:p>
          <a:p>
            <a:pPr algn="just"/>
            <a:r>
              <a:rPr lang="it-IT" sz="2800" noProof="0" dirty="0">
                <a:cs typeface="Poppins" panose="00000500000000000000" pitchFamily="2" charset="0"/>
              </a:rPr>
              <a:t>Per gli Enti il GIP non può mai disporre il rinvio a giudizio a fronte della richiesta di archiviazione presentata dal PM</a:t>
            </a:r>
          </a:p>
          <a:p>
            <a:pPr algn="just"/>
            <a:r>
              <a:rPr lang="it-IT" noProof="0" dirty="0">
                <a:cs typeface="Poppins" panose="00000500000000000000" pitchFamily="2" charset="0"/>
              </a:rPr>
              <a:t>Cass. Pen., 23 maggio 2024, n. 37751</a:t>
            </a:r>
            <a:endParaRPr lang="it-IT" sz="2800" noProof="0" dirty="0">
              <a:cs typeface="Poppins" panose="00000500000000000000" pitchFamily="2" charset="0"/>
            </a:endParaRPr>
          </a:p>
          <a:p>
            <a:endParaRPr lang="it-IT" sz="2800" noProof="0" dirty="0">
              <a:cs typeface="Poppins" panose="00000500000000000000" pitchFamily="2" charset="0"/>
            </a:endParaRPr>
          </a:p>
        </p:txBody>
      </p:sp>
      <p:sp>
        <p:nvSpPr>
          <p:cNvPr id="4" name="CasellaDiTesto 3">
            <a:extLst>
              <a:ext uri="{FF2B5EF4-FFF2-40B4-BE49-F238E27FC236}">
                <a16:creationId xmlns:a16="http://schemas.microsoft.com/office/drawing/2014/main" id="{9ADD83D8-B8E9-69F5-9437-DB06E44509A7}"/>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F1E433C9-D68F-FC2E-C80B-0EF8CC020FDC}"/>
              </a:ext>
            </a:extLst>
          </p:cNvPr>
          <p:cNvSpPr txBox="1"/>
          <p:nvPr/>
        </p:nvSpPr>
        <p:spPr>
          <a:xfrm>
            <a:off x="11161295" y="6468979"/>
            <a:ext cx="914400" cy="369332"/>
          </a:xfrm>
          <a:prstGeom prst="rect">
            <a:avLst/>
          </a:prstGeom>
          <a:noFill/>
        </p:spPr>
        <p:txBody>
          <a:bodyPr wrap="square" rtlCol="0">
            <a:spAutoFit/>
          </a:bodyPr>
          <a:lstStyle/>
          <a:p>
            <a:r>
              <a:rPr lang="it-IT" dirty="0"/>
              <a:t>11</a:t>
            </a:r>
          </a:p>
        </p:txBody>
      </p:sp>
      <p:sp>
        <p:nvSpPr>
          <p:cNvPr id="6" name="CasellaDiTesto 5">
            <a:extLst>
              <a:ext uri="{FF2B5EF4-FFF2-40B4-BE49-F238E27FC236}">
                <a16:creationId xmlns:a16="http://schemas.microsoft.com/office/drawing/2014/main" id="{9FE09358-EF06-5FB6-9C30-D8F37B47B07F}"/>
              </a:ext>
            </a:extLst>
          </p:cNvPr>
          <p:cNvSpPr txBox="1"/>
          <p:nvPr/>
        </p:nvSpPr>
        <p:spPr>
          <a:xfrm>
            <a:off x="11161295" y="6468979"/>
            <a:ext cx="914400" cy="397042"/>
          </a:xfrm>
          <a:prstGeom prst="rect">
            <a:avLst/>
          </a:prstGeom>
          <a:noFill/>
        </p:spPr>
        <p:txBody>
          <a:bodyPr wrap="square" rtlCol="0">
            <a:spAutoFit/>
          </a:bodyPr>
          <a:lstStyle/>
          <a:p>
            <a:endParaRPr lang="it-IT" dirty="0"/>
          </a:p>
        </p:txBody>
      </p:sp>
    </p:spTree>
    <p:extLst>
      <p:ext uri="{BB962C8B-B14F-4D97-AF65-F5344CB8AC3E}">
        <p14:creationId xmlns:p14="http://schemas.microsoft.com/office/powerpoint/2010/main" val="1904215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B47B931-CC71-B479-0AEF-7DBCB41BA3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7D33C9-C9E8-166B-3EAC-9C3CAD0BBADC}"/>
              </a:ext>
            </a:extLst>
          </p:cNvPr>
          <p:cNvSpPr>
            <a:spLocks noGrp="1"/>
          </p:cNvSpPr>
          <p:nvPr>
            <p:ph type="title"/>
          </p:nvPr>
        </p:nvSpPr>
        <p:spPr>
          <a:xfrm>
            <a:off x="838200" y="500062"/>
            <a:ext cx="10515600" cy="1325563"/>
          </a:xfrm>
        </p:spPr>
        <p:txBody>
          <a:bodyPr>
            <a:normAutofit fontScale="90000"/>
          </a:bodyPr>
          <a:lstStyle/>
          <a:p>
            <a:pPr algn="ctr"/>
            <a:r>
              <a:rPr lang="it-IT" sz="2700" noProof="0" dirty="0">
                <a:latin typeface="+mn-lt"/>
              </a:rPr>
              <a:t>Profili processuali</a:t>
            </a:r>
            <a:br>
              <a:rPr lang="it-IT" sz="3600" b="1" noProof="0" dirty="0"/>
            </a:br>
            <a:r>
              <a:rPr lang="it-IT" sz="4000" b="1" noProof="0" dirty="0">
                <a:latin typeface="+mn-lt"/>
              </a:rPr>
              <a:t>Imputazione coatta</a:t>
            </a:r>
            <a:br>
              <a:rPr lang="it-IT" sz="4000" b="1" noProof="0" dirty="0">
                <a:latin typeface="+mn-lt"/>
              </a:rPr>
            </a:br>
            <a:r>
              <a:rPr lang="it-IT" sz="3600" b="1" noProof="0" dirty="0">
                <a:latin typeface="+mn-lt"/>
              </a:rPr>
              <a:t>Cass. Pen., 23 maggio 2024, n. 37751</a:t>
            </a:r>
            <a:endParaRPr lang="it-IT" noProof="0" dirty="0"/>
          </a:p>
        </p:txBody>
      </p:sp>
      <p:sp>
        <p:nvSpPr>
          <p:cNvPr id="3" name="Content Placeholder 2">
            <a:extLst>
              <a:ext uri="{FF2B5EF4-FFF2-40B4-BE49-F238E27FC236}">
                <a16:creationId xmlns:a16="http://schemas.microsoft.com/office/drawing/2014/main" id="{19665A38-12D1-B39D-C278-F85F569A9749}"/>
              </a:ext>
            </a:extLst>
          </p:cNvPr>
          <p:cNvSpPr>
            <a:spLocks noGrp="1"/>
          </p:cNvSpPr>
          <p:nvPr>
            <p:ph idx="1"/>
          </p:nvPr>
        </p:nvSpPr>
        <p:spPr/>
        <p:txBody>
          <a:bodyPr>
            <a:normAutofit fontScale="92500" lnSpcReduction="20000"/>
          </a:bodyPr>
          <a:lstStyle/>
          <a:p>
            <a:pPr algn="just"/>
            <a:r>
              <a:rPr lang="it-IT" noProof="0" dirty="0">
                <a:cs typeface="Poppins" panose="00000500000000000000" pitchFamily="2" charset="0"/>
              </a:rPr>
              <a:t>Il datore di lavoro e il medico competente erano ritenuti responsabili in relazione al reato di lesioni colpose, per le violazioni della disciplina antinfortunistica commesse dal 2002 e fino al 13 agosto 2020.</a:t>
            </a:r>
          </a:p>
          <a:p>
            <a:pPr algn="just"/>
            <a:r>
              <a:rPr lang="it-IT" noProof="0" dirty="0">
                <a:cs typeface="Poppins" panose="00000500000000000000" pitchFamily="2" charset="0"/>
              </a:rPr>
              <a:t>La responsabilità era state estesa anche alla società </a:t>
            </a:r>
            <a:r>
              <a:rPr lang="it-IT" dirty="0">
                <a:cs typeface="Poppins" panose="00000500000000000000" pitchFamily="2" charset="0"/>
              </a:rPr>
              <a:t>«</a:t>
            </a:r>
            <a:r>
              <a:rPr lang="it-IT" noProof="0" dirty="0">
                <a:cs typeface="Poppins" panose="00000500000000000000" pitchFamily="2" charset="0"/>
              </a:rPr>
              <a:t>COOP LIGURIA», quale ente responsabile dell'illecito amministrativo di cui agli art. 25-septies D.lgs. n. 231/2001 commesso dalle indicate persone fisiche nell'interesse o a vantaggio dell'ente </a:t>
            </a:r>
          </a:p>
          <a:p>
            <a:pPr algn="just"/>
            <a:r>
              <a:rPr lang="it-IT" noProof="0" dirty="0">
                <a:cs typeface="Poppins" panose="00000500000000000000" pitchFamily="2" charset="0"/>
              </a:rPr>
              <a:t>Il PM domandava l'archiviazione ex art. 58 del D.lgs. n. 231 del 2001 nei confronti dell'ente</a:t>
            </a:r>
          </a:p>
          <a:p>
            <a:pPr algn="just"/>
            <a:r>
              <a:rPr lang="it-IT" noProof="0" dirty="0">
                <a:cs typeface="Poppins" panose="00000500000000000000" pitchFamily="2" charset="0"/>
              </a:rPr>
              <a:t>La persona offesa presentava opposizione e il GIP ordinava l'imputazione coatta nei confronti delle persone fisiche (datore di lavoro; dirigente e delegato dal datore di lavoro; medico competente) e della società «COOP LIGURIA</a:t>
            </a:r>
            <a:r>
              <a:rPr lang="it-IT" dirty="0">
                <a:cs typeface="Poppins" panose="00000500000000000000" pitchFamily="2" charset="0"/>
              </a:rPr>
              <a:t>»</a:t>
            </a:r>
            <a:endParaRPr lang="it-IT" noProof="0" dirty="0">
              <a:cs typeface="Poppins" panose="00000500000000000000" pitchFamily="2" charset="0"/>
            </a:endParaRPr>
          </a:p>
          <a:p>
            <a:endParaRPr lang="it-IT" sz="2800" noProof="0" dirty="0">
              <a:cs typeface="Poppins" panose="00000500000000000000" pitchFamily="2" charset="0"/>
            </a:endParaRPr>
          </a:p>
        </p:txBody>
      </p:sp>
      <p:sp>
        <p:nvSpPr>
          <p:cNvPr id="4" name="CasellaDiTesto 3">
            <a:extLst>
              <a:ext uri="{FF2B5EF4-FFF2-40B4-BE49-F238E27FC236}">
                <a16:creationId xmlns:a16="http://schemas.microsoft.com/office/drawing/2014/main" id="{4CF4C3A1-9A7A-2D59-848A-F8FA490676EA}"/>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7B009CAC-404D-73FC-2686-8C1780F8A128}"/>
              </a:ext>
            </a:extLst>
          </p:cNvPr>
          <p:cNvSpPr txBox="1"/>
          <p:nvPr/>
        </p:nvSpPr>
        <p:spPr>
          <a:xfrm>
            <a:off x="11161295" y="6468979"/>
            <a:ext cx="914400" cy="369332"/>
          </a:xfrm>
          <a:prstGeom prst="rect">
            <a:avLst/>
          </a:prstGeom>
          <a:noFill/>
        </p:spPr>
        <p:txBody>
          <a:bodyPr wrap="square" rtlCol="0">
            <a:spAutoFit/>
          </a:bodyPr>
          <a:lstStyle/>
          <a:p>
            <a:r>
              <a:rPr lang="it-IT" dirty="0"/>
              <a:t>12</a:t>
            </a:r>
          </a:p>
        </p:txBody>
      </p:sp>
    </p:spTree>
    <p:extLst>
      <p:ext uri="{BB962C8B-B14F-4D97-AF65-F5344CB8AC3E}">
        <p14:creationId xmlns:p14="http://schemas.microsoft.com/office/powerpoint/2010/main" val="346807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2C9AC2C-60DB-81C2-ED69-C84422022B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BAD437-EFDE-5BEA-4A2F-2DF904A55BEF}"/>
              </a:ext>
            </a:extLst>
          </p:cNvPr>
          <p:cNvSpPr>
            <a:spLocks noGrp="1"/>
          </p:cNvSpPr>
          <p:nvPr>
            <p:ph type="title"/>
          </p:nvPr>
        </p:nvSpPr>
        <p:spPr>
          <a:xfrm>
            <a:off x="838200" y="500062"/>
            <a:ext cx="10515600" cy="1325563"/>
          </a:xfrm>
        </p:spPr>
        <p:txBody>
          <a:bodyPr>
            <a:normAutofit fontScale="90000"/>
          </a:bodyPr>
          <a:lstStyle/>
          <a:p>
            <a:pPr algn="ctr"/>
            <a:r>
              <a:rPr lang="it-IT" sz="2700" noProof="0" dirty="0">
                <a:latin typeface="+mn-lt"/>
              </a:rPr>
              <a:t>Profili processuali</a:t>
            </a:r>
            <a:br>
              <a:rPr lang="it-IT" sz="3600" b="1" noProof="0" dirty="0"/>
            </a:br>
            <a:r>
              <a:rPr lang="it-IT" sz="4000" b="1" noProof="0" dirty="0">
                <a:latin typeface="+mn-lt"/>
              </a:rPr>
              <a:t>Imputazione coatta</a:t>
            </a:r>
            <a:br>
              <a:rPr lang="it-IT" sz="4000" b="1" noProof="0" dirty="0">
                <a:latin typeface="+mn-lt"/>
              </a:rPr>
            </a:br>
            <a:r>
              <a:rPr lang="it-IT" sz="3600" b="1" noProof="0" dirty="0">
                <a:latin typeface="+mn-lt"/>
              </a:rPr>
              <a:t>Cass. Pen., 23 maggio 2024, n. 37751</a:t>
            </a:r>
            <a:endParaRPr lang="it-IT" noProof="0" dirty="0"/>
          </a:p>
        </p:txBody>
      </p:sp>
      <p:sp>
        <p:nvSpPr>
          <p:cNvPr id="3" name="Content Placeholder 2">
            <a:extLst>
              <a:ext uri="{FF2B5EF4-FFF2-40B4-BE49-F238E27FC236}">
                <a16:creationId xmlns:a16="http://schemas.microsoft.com/office/drawing/2014/main" id="{98093D25-393E-F3B3-BC8B-86DCBC382E85}"/>
              </a:ext>
            </a:extLst>
          </p:cNvPr>
          <p:cNvSpPr>
            <a:spLocks noGrp="1"/>
          </p:cNvSpPr>
          <p:nvPr>
            <p:ph idx="1"/>
          </p:nvPr>
        </p:nvSpPr>
        <p:spPr/>
        <p:txBody>
          <a:bodyPr>
            <a:normAutofit fontScale="92500" lnSpcReduction="20000"/>
          </a:bodyPr>
          <a:lstStyle/>
          <a:p>
            <a:pPr algn="just"/>
            <a:r>
              <a:rPr lang="it-IT" noProof="0" dirty="0">
                <a:cs typeface="Poppins" panose="00000500000000000000" pitchFamily="2" charset="0"/>
              </a:rPr>
              <a:t>A norma dell’art. 58 D.lgs. n. 231/2001, il pubblico ministero emette decreto motivato di archiviazione degli atti, comunicandolo al procuratore generale presso la Corte d'Appello. Il procuratore generale può svolgere gli accertamenti indispensabili e, qualora ritenga ne ricorrano le condizioni, contesta all'ente le violazioni amministrative conseguenti al reato entro sei mesi dalla comunicazione</a:t>
            </a:r>
          </a:p>
          <a:p>
            <a:pPr lvl="1" algn="just">
              <a:buFont typeface="Wingdings" panose="05000000000000000000" pitchFamily="2" charset="2"/>
              <a:buChar char="ü"/>
            </a:pPr>
            <a:r>
              <a:rPr lang="it-IT" noProof="0" dirty="0">
                <a:cs typeface="Poppins" panose="00000500000000000000" pitchFamily="2" charset="0"/>
              </a:rPr>
              <a:t>si è inteso espressamente attribuire al PM un potere di archiviazione diretta, da taluni definita "</a:t>
            </a:r>
            <a:r>
              <a:rPr lang="it-IT" noProof="0" dirty="0" err="1">
                <a:cs typeface="Poppins" panose="00000500000000000000" pitchFamily="2" charset="0"/>
              </a:rPr>
              <a:t>cestinazione</a:t>
            </a:r>
            <a:r>
              <a:rPr lang="it-IT" noProof="0" dirty="0">
                <a:cs typeface="Poppins" panose="00000500000000000000" pitchFamily="2" charset="0"/>
              </a:rPr>
              <a:t>", con il solo controllo gerarchico del Procuratore Generale, il quale ha facoltà, ove ritenga, di svolgere le indagini ritenute indispensabili e di elevare la contestazione dell'illecito che eventualmente ipotizzi sussistente</a:t>
            </a:r>
          </a:p>
          <a:p>
            <a:pPr lvl="1" algn="just">
              <a:buFont typeface="Wingdings" panose="05000000000000000000" pitchFamily="2" charset="2"/>
              <a:buChar char="ü"/>
            </a:pPr>
            <a:r>
              <a:rPr lang="it-IT" noProof="0" dirty="0">
                <a:cs typeface="Poppins" panose="00000500000000000000" pitchFamily="2" charset="0"/>
              </a:rPr>
              <a:t>La Relazione al D.lgs. n. 231/2001 spiega che l'adozione di un «procedimento semplificato, senza controllo del giudice» sì giustifica con la natura amministrativa della responsabilità dell'ente, che non richiede necessariamente un controllo giurisdizionale sulla inazione del PM</a:t>
            </a:r>
            <a:endParaRPr lang="it-IT" sz="2800" noProof="0" dirty="0">
              <a:cs typeface="Poppins" panose="00000500000000000000" pitchFamily="2" charset="0"/>
            </a:endParaRPr>
          </a:p>
        </p:txBody>
      </p:sp>
      <p:sp>
        <p:nvSpPr>
          <p:cNvPr id="4" name="CasellaDiTesto 3">
            <a:extLst>
              <a:ext uri="{FF2B5EF4-FFF2-40B4-BE49-F238E27FC236}">
                <a16:creationId xmlns:a16="http://schemas.microsoft.com/office/drawing/2014/main" id="{6B5FFECB-38CB-84B5-59F7-00335A07BFD3}"/>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C894E0EF-1670-E20E-9655-F98D2935B178}"/>
              </a:ext>
            </a:extLst>
          </p:cNvPr>
          <p:cNvSpPr txBox="1"/>
          <p:nvPr/>
        </p:nvSpPr>
        <p:spPr>
          <a:xfrm>
            <a:off x="11161295" y="6468979"/>
            <a:ext cx="914400" cy="369332"/>
          </a:xfrm>
          <a:prstGeom prst="rect">
            <a:avLst/>
          </a:prstGeom>
          <a:noFill/>
        </p:spPr>
        <p:txBody>
          <a:bodyPr wrap="square" rtlCol="0">
            <a:spAutoFit/>
          </a:bodyPr>
          <a:lstStyle/>
          <a:p>
            <a:r>
              <a:rPr lang="it-IT" dirty="0"/>
              <a:t>13</a:t>
            </a:r>
          </a:p>
        </p:txBody>
      </p:sp>
    </p:spTree>
    <p:extLst>
      <p:ext uri="{BB962C8B-B14F-4D97-AF65-F5344CB8AC3E}">
        <p14:creationId xmlns:p14="http://schemas.microsoft.com/office/powerpoint/2010/main" val="1796977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727AE25-B722-4BC6-C2A2-A3ECD62A00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AF6DCA-CF72-9E08-20C1-484D7447B317}"/>
              </a:ext>
            </a:extLst>
          </p:cNvPr>
          <p:cNvSpPr>
            <a:spLocks noGrp="1"/>
          </p:cNvSpPr>
          <p:nvPr>
            <p:ph type="title"/>
          </p:nvPr>
        </p:nvSpPr>
        <p:spPr/>
        <p:txBody>
          <a:bodyPr>
            <a:normAutofit fontScale="90000"/>
          </a:bodyPr>
          <a:lstStyle/>
          <a:p>
            <a:pPr algn="ctr"/>
            <a:r>
              <a:rPr lang="it-IT" sz="3600" noProof="0" dirty="0">
                <a:latin typeface="+mn-lt"/>
              </a:rPr>
              <a:t>Profili processuali</a:t>
            </a:r>
            <a:br>
              <a:rPr lang="it-IT" b="1" noProof="0" dirty="0"/>
            </a:br>
            <a:r>
              <a:rPr lang="it-IT" sz="3600" b="1" noProof="0" dirty="0">
                <a:latin typeface="+mn-lt"/>
              </a:rPr>
              <a:t>Esclusione della punibilità per particolare tenuità del fatto</a:t>
            </a:r>
            <a:r>
              <a:rPr lang="it-IT" noProof="0" dirty="0"/>
              <a:t> </a:t>
            </a:r>
          </a:p>
        </p:txBody>
      </p:sp>
      <p:sp>
        <p:nvSpPr>
          <p:cNvPr id="3" name="Content Placeholder 2">
            <a:extLst>
              <a:ext uri="{FF2B5EF4-FFF2-40B4-BE49-F238E27FC236}">
                <a16:creationId xmlns:a16="http://schemas.microsoft.com/office/drawing/2014/main" id="{6978B4A9-5567-C6E4-7B55-A0E26F747C4C}"/>
              </a:ext>
            </a:extLst>
          </p:cNvPr>
          <p:cNvSpPr>
            <a:spLocks noGrp="1"/>
          </p:cNvSpPr>
          <p:nvPr>
            <p:ph idx="1"/>
          </p:nvPr>
        </p:nvSpPr>
        <p:spPr/>
        <p:txBody>
          <a:bodyPr>
            <a:normAutofit/>
          </a:bodyPr>
          <a:lstStyle/>
          <a:p>
            <a:pPr algn="just"/>
            <a:r>
              <a:rPr lang="it-IT" noProof="0" dirty="0">
                <a:cs typeface="Poppins" panose="00000500000000000000" pitchFamily="2" charset="0"/>
              </a:rPr>
              <a:t>Per le persone fisiche, nei reati per i quali è prevista la pena detentiva non superiore nel minimo a due anni, la punibilità è esclusa quando, per le modalità della condotta e per l'esiguità del danno o del pericolo, l'offesa è di particolare tenuità e il comportamento risulta non abituale</a:t>
            </a:r>
            <a:endParaRPr lang="it-IT" sz="2800" noProof="0" dirty="0">
              <a:cs typeface="Poppins" panose="00000500000000000000" pitchFamily="2" charset="0"/>
            </a:endParaRPr>
          </a:p>
          <a:p>
            <a:r>
              <a:rPr lang="it-IT" noProof="0" dirty="0">
                <a:cs typeface="Poppins" panose="00000500000000000000" pitchFamily="2" charset="0"/>
              </a:rPr>
              <a:t>Cass. Pen., 10 luglio 2024, n. 37237</a:t>
            </a:r>
            <a:endParaRPr lang="it-IT" sz="2800" noProof="0" dirty="0">
              <a:cs typeface="Poppins" panose="00000500000000000000" pitchFamily="2" charset="0"/>
            </a:endParaRPr>
          </a:p>
          <a:p>
            <a:endParaRPr lang="it-IT" sz="2800" noProof="0" dirty="0">
              <a:cs typeface="Poppins" panose="00000500000000000000" pitchFamily="2" charset="0"/>
            </a:endParaRPr>
          </a:p>
        </p:txBody>
      </p:sp>
      <p:sp>
        <p:nvSpPr>
          <p:cNvPr id="4" name="CasellaDiTesto 3">
            <a:extLst>
              <a:ext uri="{FF2B5EF4-FFF2-40B4-BE49-F238E27FC236}">
                <a16:creationId xmlns:a16="http://schemas.microsoft.com/office/drawing/2014/main" id="{591CA45C-4128-E593-9093-B73B72B96A08}"/>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D39D0099-2522-E0B7-72DC-660D29B9BE66}"/>
              </a:ext>
            </a:extLst>
          </p:cNvPr>
          <p:cNvSpPr txBox="1"/>
          <p:nvPr/>
        </p:nvSpPr>
        <p:spPr>
          <a:xfrm>
            <a:off x="11161295" y="6468979"/>
            <a:ext cx="914400" cy="369332"/>
          </a:xfrm>
          <a:prstGeom prst="rect">
            <a:avLst/>
          </a:prstGeom>
          <a:noFill/>
        </p:spPr>
        <p:txBody>
          <a:bodyPr wrap="square" rtlCol="0">
            <a:spAutoFit/>
          </a:bodyPr>
          <a:lstStyle/>
          <a:p>
            <a:r>
              <a:rPr lang="it-IT" dirty="0"/>
              <a:t>14</a:t>
            </a:r>
          </a:p>
        </p:txBody>
      </p:sp>
    </p:spTree>
    <p:extLst>
      <p:ext uri="{BB962C8B-B14F-4D97-AF65-F5344CB8AC3E}">
        <p14:creationId xmlns:p14="http://schemas.microsoft.com/office/powerpoint/2010/main" val="15566826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8FC6A0E-4F5E-541F-D593-C55AB8BA10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ACB53F-3AE2-D9A7-8478-6DEFB4E498F4}"/>
              </a:ext>
            </a:extLst>
          </p:cNvPr>
          <p:cNvSpPr>
            <a:spLocks noGrp="1"/>
          </p:cNvSpPr>
          <p:nvPr>
            <p:ph type="title"/>
          </p:nvPr>
        </p:nvSpPr>
        <p:spPr/>
        <p:txBody>
          <a:bodyPr>
            <a:normAutofit fontScale="90000"/>
          </a:bodyPr>
          <a:lstStyle/>
          <a:p>
            <a:pPr algn="ctr"/>
            <a:r>
              <a:rPr lang="it-IT" sz="3600" noProof="0" dirty="0">
                <a:latin typeface="+mn-lt"/>
              </a:rPr>
              <a:t>Profili processuali</a:t>
            </a:r>
            <a:br>
              <a:rPr lang="it-IT" b="1" noProof="0" dirty="0"/>
            </a:br>
            <a:r>
              <a:rPr lang="it-IT" sz="3600" b="1" noProof="0" dirty="0">
                <a:latin typeface="+mn-lt"/>
              </a:rPr>
              <a:t>Esclusione della punibilità per particolare tenuità del fatto</a:t>
            </a:r>
            <a:br>
              <a:rPr lang="it-IT" sz="3600" b="1" noProof="0" dirty="0">
                <a:latin typeface="+mn-lt"/>
              </a:rPr>
            </a:br>
            <a:r>
              <a:rPr lang="it-IT" sz="3600" b="1" noProof="0" dirty="0">
                <a:latin typeface="+mn-lt"/>
              </a:rPr>
              <a:t>Cass. Pen., 10 luglio 2024, n. 37237</a:t>
            </a:r>
            <a:r>
              <a:rPr lang="it-IT" noProof="0" dirty="0"/>
              <a:t> </a:t>
            </a:r>
          </a:p>
        </p:txBody>
      </p:sp>
      <p:sp>
        <p:nvSpPr>
          <p:cNvPr id="3" name="Content Placeholder 2">
            <a:extLst>
              <a:ext uri="{FF2B5EF4-FFF2-40B4-BE49-F238E27FC236}">
                <a16:creationId xmlns:a16="http://schemas.microsoft.com/office/drawing/2014/main" id="{C085C8C5-BC87-9D27-6063-E4862725B6BE}"/>
              </a:ext>
            </a:extLst>
          </p:cNvPr>
          <p:cNvSpPr>
            <a:spLocks noGrp="1"/>
          </p:cNvSpPr>
          <p:nvPr>
            <p:ph idx="1"/>
          </p:nvPr>
        </p:nvSpPr>
        <p:spPr/>
        <p:txBody>
          <a:bodyPr>
            <a:normAutofit lnSpcReduction="10000"/>
          </a:bodyPr>
          <a:lstStyle/>
          <a:p>
            <a:pPr algn="just"/>
            <a:r>
              <a:rPr lang="it-IT" noProof="0" dirty="0">
                <a:cs typeface="Poppins" panose="00000500000000000000" pitchFamily="2" charset="0"/>
              </a:rPr>
              <a:t>Il direttore tecnico e amministrativo della «</a:t>
            </a:r>
            <a:r>
              <a:rPr lang="it-IT" noProof="0" dirty="0" err="1">
                <a:cs typeface="Poppins" panose="00000500000000000000" pitchFamily="2" charset="0"/>
              </a:rPr>
              <a:t>Cosir</a:t>
            </a:r>
            <a:r>
              <a:rPr lang="it-IT" noProof="0" dirty="0">
                <a:cs typeface="Poppins" panose="00000500000000000000" pitchFamily="2" charset="0"/>
              </a:rPr>
              <a:t> </a:t>
            </a:r>
            <a:r>
              <a:rPr lang="it-IT" noProof="0" dirty="0" err="1">
                <a:cs typeface="Poppins" panose="00000500000000000000" pitchFamily="2" charset="0"/>
              </a:rPr>
              <a:t>Srl</a:t>
            </a:r>
            <a:r>
              <a:rPr lang="it-IT" noProof="0" dirty="0">
                <a:cs typeface="Poppins" panose="00000500000000000000" pitchFamily="2" charset="0"/>
              </a:rPr>
              <a:t>», gestiva un centro di raccolta di rifiuti urbani differenziati, pericolosi e non, in assenza dei requisiti minimi tecnico-gestionali di cui ai D.M. 8.4.2008 e 13.5.2009, non adottando in particolare le procedure di contabilizzazione dei rifiuti in ingresso e in uscita, al fine dell'impostazione dei bilanci di massa</a:t>
            </a:r>
          </a:p>
          <a:p>
            <a:pPr algn="just"/>
            <a:r>
              <a:rPr lang="it-IT" noProof="0" dirty="0">
                <a:cs typeface="Poppins" panose="00000500000000000000" pitchFamily="2" charset="0"/>
              </a:rPr>
              <a:t>Il Tribunale di Sassari assolveva gli autori (persone fisiche) del reato perché il fatto era di particolare tenuità</a:t>
            </a:r>
          </a:p>
          <a:p>
            <a:pPr algn="just"/>
            <a:r>
              <a:rPr lang="it-IT" noProof="0" dirty="0">
                <a:cs typeface="Poppins" panose="00000500000000000000" pitchFamily="2" charset="0"/>
              </a:rPr>
              <a:t>Pronuncia assolutoria di analogo tenore veniva emessa anche nei confronti della società a cui era stato ascritto l'illecito amministrativo di cui all'art. 25-undecies, comma 2, D.lgs. n. 231/2001</a:t>
            </a:r>
            <a:endParaRPr lang="it-IT" sz="2800" noProof="0" dirty="0">
              <a:cs typeface="Poppins" panose="00000500000000000000" pitchFamily="2" charset="0"/>
            </a:endParaRPr>
          </a:p>
          <a:p>
            <a:endParaRPr lang="it-IT" sz="2800" noProof="0" dirty="0">
              <a:cs typeface="Poppins" panose="00000500000000000000" pitchFamily="2" charset="0"/>
            </a:endParaRPr>
          </a:p>
        </p:txBody>
      </p:sp>
      <p:sp>
        <p:nvSpPr>
          <p:cNvPr id="4" name="CasellaDiTesto 3">
            <a:extLst>
              <a:ext uri="{FF2B5EF4-FFF2-40B4-BE49-F238E27FC236}">
                <a16:creationId xmlns:a16="http://schemas.microsoft.com/office/drawing/2014/main" id="{578CAD9D-4DDD-AE3E-511F-C5FAC7A69C6E}"/>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34A1BD8E-84CA-8C6E-7694-F64FEB01524F}"/>
              </a:ext>
            </a:extLst>
          </p:cNvPr>
          <p:cNvSpPr txBox="1"/>
          <p:nvPr/>
        </p:nvSpPr>
        <p:spPr>
          <a:xfrm>
            <a:off x="11161295" y="6468979"/>
            <a:ext cx="914400" cy="369332"/>
          </a:xfrm>
          <a:prstGeom prst="rect">
            <a:avLst/>
          </a:prstGeom>
          <a:noFill/>
        </p:spPr>
        <p:txBody>
          <a:bodyPr wrap="square" rtlCol="0">
            <a:spAutoFit/>
          </a:bodyPr>
          <a:lstStyle/>
          <a:p>
            <a:r>
              <a:rPr lang="it-IT" dirty="0"/>
              <a:t>15</a:t>
            </a:r>
          </a:p>
        </p:txBody>
      </p:sp>
    </p:spTree>
    <p:extLst>
      <p:ext uri="{BB962C8B-B14F-4D97-AF65-F5344CB8AC3E}">
        <p14:creationId xmlns:p14="http://schemas.microsoft.com/office/powerpoint/2010/main" val="641301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7EEA21F-36B7-010B-2FA6-E8AEA5D1DE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CC5343-89C6-1EFB-9966-D59F7DD7071A}"/>
              </a:ext>
            </a:extLst>
          </p:cNvPr>
          <p:cNvSpPr>
            <a:spLocks noGrp="1"/>
          </p:cNvSpPr>
          <p:nvPr>
            <p:ph type="title"/>
          </p:nvPr>
        </p:nvSpPr>
        <p:spPr/>
        <p:txBody>
          <a:bodyPr>
            <a:normAutofit fontScale="90000"/>
          </a:bodyPr>
          <a:lstStyle/>
          <a:p>
            <a:pPr algn="ctr"/>
            <a:r>
              <a:rPr lang="it-IT" sz="3600" noProof="0" dirty="0">
                <a:latin typeface="+mn-lt"/>
              </a:rPr>
              <a:t>Profili processuali</a:t>
            </a:r>
            <a:br>
              <a:rPr lang="it-IT" b="1" noProof="0" dirty="0"/>
            </a:br>
            <a:r>
              <a:rPr lang="it-IT" sz="3600" b="1" noProof="0" dirty="0">
                <a:latin typeface="+mn-lt"/>
              </a:rPr>
              <a:t>Esclusione della punibilità per particolare tenuità del fatto</a:t>
            </a:r>
            <a:br>
              <a:rPr lang="it-IT" sz="3600" b="1" noProof="0" dirty="0">
                <a:latin typeface="+mn-lt"/>
              </a:rPr>
            </a:br>
            <a:r>
              <a:rPr lang="it-IT" sz="3600" b="1" noProof="0" dirty="0">
                <a:latin typeface="+mn-lt"/>
              </a:rPr>
              <a:t>Cass. Pen., 10 luglio 2024, n. 37237</a:t>
            </a:r>
            <a:r>
              <a:rPr lang="it-IT" noProof="0" dirty="0"/>
              <a:t> </a:t>
            </a:r>
          </a:p>
        </p:txBody>
      </p:sp>
      <p:sp>
        <p:nvSpPr>
          <p:cNvPr id="3" name="Content Placeholder 2">
            <a:extLst>
              <a:ext uri="{FF2B5EF4-FFF2-40B4-BE49-F238E27FC236}">
                <a16:creationId xmlns:a16="http://schemas.microsoft.com/office/drawing/2014/main" id="{A38F186B-6172-38BB-0AC1-89F8CC9C6E68}"/>
              </a:ext>
            </a:extLst>
          </p:cNvPr>
          <p:cNvSpPr>
            <a:spLocks noGrp="1"/>
          </p:cNvSpPr>
          <p:nvPr>
            <p:ph idx="1"/>
          </p:nvPr>
        </p:nvSpPr>
        <p:spPr/>
        <p:txBody>
          <a:bodyPr>
            <a:normAutofit fontScale="92500" lnSpcReduction="20000"/>
          </a:bodyPr>
          <a:lstStyle/>
          <a:p>
            <a:pPr algn="just"/>
            <a:r>
              <a:rPr lang="it-IT" noProof="0" dirty="0">
                <a:cs typeface="Poppins" panose="00000500000000000000" pitchFamily="2" charset="0"/>
              </a:rPr>
              <a:t>La causa di esclusione della punibilità per la particolare tenuità del fatto di cui all'art. 131-bis c.p. </a:t>
            </a:r>
            <a:r>
              <a:rPr lang="it-IT" u="sng" noProof="0" dirty="0">
                <a:cs typeface="Poppins" panose="00000500000000000000" pitchFamily="2" charset="0"/>
              </a:rPr>
              <a:t>non è applicabile alla responsabilità amministrativa dell'ente per i fatti commessi nel suo interesse o a suo vantaggio dai propri dirigenti o dai soggetti sottoposti alla loro direzione</a:t>
            </a:r>
            <a:r>
              <a:rPr lang="it-IT" noProof="0" dirty="0">
                <a:cs typeface="Poppins" panose="00000500000000000000" pitchFamily="2" charset="0"/>
              </a:rPr>
              <a:t>, in considerazione della differenza esistente tra i due tipi di responsabilità e della natura autonoma della responsabilità dell'ente rispetto a quella penale della persona fisica che ponga in essere il reato presupposto</a:t>
            </a:r>
          </a:p>
          <a:p>
            <a:pPr algn="just"/>
            <a:r>
              <a:rPr lang="it-IT" noProof="0" dirty="0">
                <a:cs typeface="Poppins" panose="00000500000000000000" pitchFamily="2" charset="0"/>
              </a:rPr>
              <a:t>L’autonomia delle cause di non punibilità esclude che l'eventuale applicazione all’imputato persona fisica della causa di esclusione della punibilità per la particolare tenuità del fatto </a:t>
            </a:r>
            <a:r>
              <a:rPr lang="it-IT" u="sng" noProof="0" dirty="0">
                <a:cs typeface="Poppins" panose="00000500000000000000" pitchFamily="2" charset="0"/>
              </a:rPr>
              <a:t>possa essere applicata automaticamente alla società</a:t>
            </a:r>
          </a:p>
          <a:p>
            <a:pPr algn="just"/>
            <a:r>
              <a:rPr lang="it-IT" noProof="0" dirty="0">
                <a:cs typeface="Poppins" panose="00000500000000000000" pitchFamily="2" charset="0"/>
              </a:rPr>
              <a:t>Il giudice deve procedere all'autonomo accertamento della responsabilità amministrativa della persona giuridica nel cui interesse e nel cui vantaggio l'illecito fu commesso</a:t>
            </a:r>
            <a:endParaRPr lang="it-IT" sz="2800" noProof="0" dirty="0">
              <a:cs typeface="Poppins" panose="00000500000000000000" pitchFamily="2" charset="0"/>
            </a:endParaRPr>
          </a:p>
        </p:txBody>
      </p:sp>
      <p:sp>
        <p:nvSpPr>
          <p:cNvPr id="4" name="CasellaDiTesto 3">
            <a:extLst>
              <a:ext uri="{FF2B5EF4-FFF2-40B4-BE49-F238E27FC236}">
                <a16:creationId xmlns:a16="http://schemas.microsoft.com/office/drawing/2014/main" id="{AD4C7AC5-A437-38F0-EB4E-629828031B20}"/>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5C8F9A3A-4535-CB50-CF94-0BD30F508097}"/>
              </a:ext>
            </a:extLst>
          </p:cNvPr>
          <p:cNvSpPr txBox="1"/>
          <p:nvPr/>
        </p:nvSpPr>
        <p:spPr>
          <a:xfrm>
            <a:off x="11161295" y="6468979"/>
            <a:ext cx="914400" cy="369332"/>
          </a:xfrm>
          <a:prstGeom prst="rect">
            <a:avLst/>
          </a:prstGeom>
          <a:noFill/>
        </p:spPr>
        <p:txBody>
          <a:bodyPr wrap="square" rtlCol="0">
            <a:spAutoFit/>
          </a:bodyPr>
          <a:lstStyle/>
          <a:p>
            <a:r>
              <a:rPr lang="it-IT" dirty="0"/>
              <a:t>16</a:t>
            </a:r>
          </a:p>
        </p:txBody>
      </p:sp>
    </p:spTree>
    <p:extLst>
      <p:ext uri="{BB962C8B-B14F-4D97-AF65-F5344CB8AC3E}">
        <p14:creationId xmlns:p14="http://schemas.microsoft.com/office/powerpoint/2010/main" val="2495054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0C0053C-1A62-C7D2-31B9-251B2A1EFD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42E7CE-8202-A2C4-8F39-5FF439B38FD3}"/>
              </a:ext>
            </a:extLst>
          </p:cNvPr>
          <p:cNvSpPr>
            <a:spLocks noGrp="1"/>
          </p:cNvSpPr>
          <p:nvPr>
            <p:ph type="title"/>
          </p:nvPr>
        </p:nvSpPr>
        <p:spPr/>
        <p:txBody>
          <a:bodyPr>
            <a:normAutofit/>
          </a:bodyPr>
          <a:lstStyle/>
          <a:p>
            <a:pPr algn="ctr"/>
            <a:r>
              <a:rPr lang="it-IT" sz="3600" noProof="0" dirty="0">
                <a:latin typeface="+mn-lt"/>
              </a:rPr>
              <a:t>Profili processuali</a:t>
            </a:r>
            <a:br>
              <a:rPr lang="it-IT" b="1" noProof="0" dirty="0"/>
            </a:br>
            <a:r>
              <a:rPr lang="it-IT" b="1" noProof="0" dirty="0">
                <a:latin typeface="+mn-lt"/>
              </a:rPr>
              <a:t>Decreto di citazione a giudizio</a:t>
            </a:r>
            <a:endParaRPr lang="it-IT" noProof="0" dirty="0"/>
          </a:p>
        </p:txBody>
      </p:sp>
      <p:sp>
        <p:nvSpPr>
          <p:cNvPr id="3" name="Content Placeholder 2">
            <a:extLst>
              <a:ext uri="{FF2B5EF4-FFF2-40B4-BE49-F238E27FC236}">
                <a16:creationId xmlns:a16="http://schemas.microsoft.com/office/drawing/2014/main" id="{3E0BBB0B-C757-A98E-CFC2-25A155671708}"/>
              </a:ext>
            </a:extLst>
          </p:cNvPr>
          <p:cNvSpPr>
            <a:spLocks noGrp="1"/>
          </p:cNvSpPr>
          <p:nvPr>
            <p:ph idx="1"/>
          </p:nvPr>
        </p:nvSpPr>
        <p:spPr/>
        <p:txBody>
          <a:bodyPr>
            <a:normAutofit/>
          </a:bodyPr>
          <a:lstStyle/>
          <a:p>
            <a:pPr algn="just"/>
            <a:r>
              <a:rPr lang="it-IT" noProof="0" dirty="0">
                <a:cs typeface="Poppins" panose="00000500000000000000" pitchFamily="2" charset="0"/>
              </a:rPr>
              <a:t>Il decreto di citazione a giudizio è l'atto con cui il PM esercita l'azione penale citando l'imputato a comparire direttamente innanzi al Giudice monocratico</a:t>
            </a:r>
          </a:p>
          <a:p>
            <a:pPr algn="just"/>
            <a:r>
              <a:rPr lang="it-IT" noProof="0" dirty="0">
                <a:cs typeface="Poppins" panose="00000500000000000000" pitchFamily="2" charset="0"/>
              </a:rPr>
              <a:t>Cass. Pen., 17 ottobre 2024, n. 40724</a:t>
            </a:r>
            <a:endParaRPr lang="it-IT" sz="2800" noProof="0" dirty="0">
              <a:cs typeface="Poppins" panose="00000500000000000000" pitchFamily="2" charset="0"/>
            </a:endParaRPr>
          </a:p>
          <a:p>
            <a:pPr marL="0" indent="0">
              <a:buNone/>
            </a:pPr>
            <a:endParaRPr lang="it-IT" sz="2800" noProof="0" dirty="0">
              <a:cs typeface="Poppins" panose="00000500000000000000" pitchFamily="2" charset="0"/>
            </a:endParaRPr>
          </a:p>
        </p:txBody>
      </p:sp>
      <p:sp>
        <p:nvSpPr>
          <p:cNvPr id="4" name="CasellaDiTesto 3">
            <a:extLst>
              <a:ext uri="{FF2B5EF4-FFF2-40B4-BE49-F238E27FC236}">
                <a16:creationId xmlns:a16="http://schemas.microsoft.com/office/drawing/2014/main" id="{D70291A9-0E88-F3AA-4369-46EA06228C17}"/>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5478BB34-AC32-C197-DC1C-D8B01E81A30A}"/>
              </a:ext>
            </a:extLst>
          </p:cNvPr>
          <p:cNvSpPr txBox="1"/>
          <p:nvPr/>
        </p:nvSpPr>
        <p:spPr>
          <a:xfrm>
            <a:off x="11161295" y="6468979"/>
            <a:ext cx="914400" cy="369332"/>
          </a:xfrm>
          <a:prstGeom prst="rect">
            <a:avLst/>
          </a:prstGeom>
          <a:noFill/>
        </p:spPr>
        <p:txBody>
          <a:bodyPr wrap="square" rtlCol="0">
            <a:spAutoFit/>
          </a:bodyPr>
          <a:lstStyle/>
          <a:p>
            <a:r>
              <a:rPr lang="it-IT" dirty="0"/>
              <a:t>17</a:t>
            </a:r>
          </a:p>
        </p:txBody>
      </p:sp>
    </p:spTree>
    <p:extLst>
      <p:ext uri="{BB962C8B-B14F-4D97-AF65-F5344CB8AC3E}">
        <p14:creationId xmlns:p14="http://schemas.microsoft.com/office/powerpoint/2010/main" val="3298518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84C8079-D8E3-AE86-8B34-C452C1B572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A748F3-9408-0378-B243-B3E1EA65B6CF}"/>
              </a:ext>
            </a:extLst>
          </p:cNvPr>
          <p:cNvSpPr>
            <a:spLocks noGrp="1"/>
          </p:cNvSpPr>
          <p:nvPr>
            <p:ph type="title"/>
          </p:nvPr>
        </p:nvSpPr>
        <p:spPr/>
        <p:txBody>
          <a:bodyPr>
            <a:normAutofit fontScale="90000"/>
          </a:bodyPr>
          <a:lstStyle/>
          <a:p>
            <a:pPr algn="ctr"/>
            <a:r>
              <a:rPr lang="it-IT" sz="3600" noProof="0" dirty="0">
                <a:latin typeface="+mn-lt"/>
              </a:rPr>
              <a:t>Profili processuali</a:t>
            </a:r>
            <a:br>
              <a:rPr lang="it-IT" b="1" noProof="0" dirty="0"/>
            </a:br>
            <a:r>
              <a:rPr lang="it-IT" b="1" noProof="0" dirty="0">
                <a:latin typeface="+mn-lt"/>
              </a:rPr>
              <a:t>Decreto di citazione a giudizio</a:t>
            </a:r>
            <a:br>
              <a:rPr lang="it-IT" b="1" noProof="0" dirty="0">
                <a:latin typeface="+mn-lt"/>
              </a:rPr>
            </a:br>
            <a:r>
              <a:rPr lang="it-IT" sz="3600" b="1" noProof="0" dirty="0">
                <a:latin typeface="+mn-lt"/>
              </a:rPr>
              <a:t>Cass. Pen., 17 ottobre 2024, n. 40724</a:t>
            </a:r>
            <a:endParaRPr lang="it-IT" noProof="0" dirty="0"/>
          </a:p>
        </p:txBody>
      </p:sp>
      <p:sp>
        <p:nvSpPr>
          <p:cNvPr id="3" name="Content Placeholder 2">
            <a:extLst>
              <a:ext uri="{FF2B5EF4-FFF2-40B4-BE49-F238E27FC236}">
                <a16:creationId xmlns:a16="http://schemas.microsoft.com/office/drawing/2014/main" id="{A004473F-06BA-2907-D262-E79547D308D2}"/>
              </a:ext>
            </a:extLst>
          </p:cNvPr>
          <p:cNvSpPr>
            <a:spLocks noGrp="1"/>
          </p:cNvSpPr>
          <p:nvPr>
            <p:ph idx="1"/>
          </p:nvPr>
        </p:nvSpPr>
        <p:spPr/>
        <p:txBody>
          <a:bodyPr>
            <a:normAutofit/>
          </a:bodyPr>
          <a:lstStyle/>
          <a:p>
            <a:pPr algn="just"/>
            <a:r>
              <a:rPr lang="it-IT" sz="2800" noProof="0" dirty="0">
                <a:cs typeface="Poppins" panose="00000500000000000000" pitchFamily="2" charset="0"/>
              </a:rPr>
              <a:t>Il Tribunale di Rimini dichiarava la nullità del decreto di citazione diretta a giudizio per vizio di esercizio dell'azione penale ai sensi degli artt. 178 lett. b) e 179, comma 1, cod. proc. </a:t>
            </a:r>
            <a:r>
              <a:rPr lang="it-IT" sz="2800" noProof="0" dirty="0" err="1">
                <a:cs typeface="Poppins" panose="00000500000000000000" pitchFamily="2" charset="0"/>
              </a:rPr>
              <a:t>pen</a:t>
            </a:r>
            <a:r>
              <a:rPr lang="it-IT" sz="2800" noProof="0" dirty="0">
                <a:cs typeface="Poppins" panose="00000500000000000000" pitchFamily="2" charset="0"/>
              </a:rPr>
              <a:t>. riferita agli enti «EDIL COPERTURA </a:t>
            </a:r>
            <a:r>
              <a:rPr lang="it-IT" sz="2800" noProof="0" dirty="0" err="1">
                <a:cs typeface="Poppins" panose="00000500000000000000" pitchFamily="2" charset="0"/>
              </a:rPr>
              <a:t>Srl</a:t>
            </a:r>
            <a:r>
              <a:rPr lang="it-IT" sz="2800" noProof="0" dirty="0">
                <a:cs typeface="Poppins" panose="00000500000000000000" pitchFamily="2" charset="0"/>
              </a:rPr>
              <a:t> e VERTICAL </a:t>
            </a:r>
            <a:r>
              <a:rPr lang="it-IT" sz="2800" noProof="0" dirty="0" err="1">
                <a:cs typeface="Poppins" panose="00000500000000000000" pitchFamily="2" charset="0"/>
              </a:rPr>
              <a:t>Srl</a:t>
            </a:r>
            <a:r>
              <a:rPr lang="it-IT" sz="2800" noProof="0" dirty="0">
                <a:cs typeface="Poppins" panose="00000500000000000000" pitchFamily="2" charset="0"/>
              </a:rPr>
              <a:t>», ritenendo che l'azione penale doveva essere esercitata nelle forme previste dall'art. 59, comma 1, D.lgs. n. 231/2001, che non contempla la forma del decreto di citazione diretta a giudizio</a:t>
            </a:r>
          </a:p>
          <a:p>
            <a:pPr algn="just"/>
            <a:r>
              <a:rPr lang="it-IT" sz="2800" noProof="0" dirty="0">
                <a:cs typeface="Poppins" panose="00000500000000000000" pitchFamily="2" charset="0"/>
              </a:rPr>
              <a:t>Il Procuratore della Repubblica presso il Tribunale di Rimini proponeva ricorso deducendo l'abnormità del provvedimento</a:t>
            </a:r>
          </a:p>
        </p:txBody>
      </p:sp>
      <p:sp>
        <p:nvSpPr>
          <p:cNvPr id="4" name="CasellaDiTesto 3">
            <a:extLst>
              <a:ext uri="{FF2B5EF4-FFF2-40B4-BE49-F238E27FC236}">
                <a16:creationId xmlns:a16="http://schemas.microsoft.com/office/drawing/2014/main" id="{EB84D4BC-7E9F-DDAF-16DA-1E307E3B0A19}"/>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2467773F-3FEE-75C4-79FA-EF809F465029}"/>
              </a:ext>
            </a:extLst>
          </p:cNvPr>
          <p:cNvSpPr txBox="1"/>
          <p:nvPr/>
        </p:nvSpPr>
        <p:spPr>
          <a:xfrm>
            <a:off x="11161295" y="6468979"/>
            <a:ext cx="914400" cy="369332"/>
          </a:xfrm>
          <a:prstGeom prst="rect">
            <a:avLst/>
          </a:prstGeom>
          <a:noFill/>
        </p:spPr>
        <p:txBody>
          <a:bodyPr wrap="square" rtlCol="0">
            <a:spAutoFit/>
          </a:bodyPr>
          <a:lstStyle/>
          <a:p>
            <a:r>
              <a:rPr lang="it-IT" dirty="0"/>
              <a:t>18</a:t>
            </a:r>
          </a:p>
        </p:txBody>
      </p:sp>
    </p:spTree>
    <p:extLst>
      <p:ext uri="{BB962C8B-B14F-4D97-AF65-F5344CB8AC3E}">
        <p14:creationId xmlns:p14="http://schemas.microsoft.com/office/powerpoint/2010/main" val="870482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EB61C2A-4AB4-6E4D-69F0-E924B430A8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409FCC-921E-C5BE-E32B-03A3D6217EC3}"/>
              </a:ext>
            </a:extLst>
          </p:cNvPr>
          <p:cNvSpPr>
            <a:spLocks noGrp="1"/>
          </p:cNvSpPr>
          <p:nvPr>
            <p:ph type="title"/>
          </p:nvPr>
        </p:nvSpPr>
        <p:spPr/>
        <p:txBody>
          <a:bodyPr>
            <a:normAutofit fontScale="90000"/>
          </a:bodyPr>
          <a:lstStyle/>
          <a:p>
            <a:pPr algn="ctr"/>
            <a:r>
              <a:rPr lang="it-IT" sz="3600" noProof="0" dirty="0">
                <a:latin typeface="+mn-lt"/>
              </a:rPr>
              <a:t>Profili processuali</a:t>
            </a:r>
            <a:br>
              <a:rPr lang="it-IT" b="1" noProof="0" dirty="0"/>
            </a:br>
            <a:r>
              <a:rPr lang="it-IT" b="1" noProof="0" dirty="0">
                <a:latin typeface="+mn-lt"/>
              </a:rPr>
              <a:t>Decreto di citazione a giudizio</a:t>
            </a:r>
            <a:br>
              <a:rPr lang="it-IT" b="1" noProof="0" dirty="0">
                <a:latin typeface="+mn-lt"/>
              </a:rPr>
            </a:br>
            <a:r>
              <a:rPr lang="it-IT" sz="3600" b="1" noProof="0" dirty="0">
                <a:latin typeface="+mn-lt"/>
              </a:rPr>
              <a:t>Cass. Pen., 17 ottobre 2024, n. 40724</a:t>
            </a:r>
            <a:endParaRPr lang="it-IT" noProof="0" dirty="0"/>
          </a:p>
        </p:txBody>
      </p:sp>
      <p:sp>
        <p:nvSpPr>
          <p:cNvPr id="3" name="Content Placeholder 2">
            <a:extLst>
              <a:ext uri="{FF2B5EF4-FFF2-40B4-BE49-F238E27FC236}">
                <a16:creationId xmlns:a16="http://schemas.microsoft.com/office/drawing/2014/main" id="{F4AB4710-B5A1-1C51-E033-DDC3AD70E137}"/>
              </a:ext>
            </a:extLst>
          </p:cNvPr>
          <p:cNvSpPr>
            <a:spLocks noGrp="1"/>
          </p:cNvSpPr>
          <p:nvPr>
            <p:ph idx="1"/>
          </p:nvPr>
        </p:nvSpPr>
        <p:spPr/>
        <p:txBody>
          <a:bodyPr>
            <a:normAutofit fontScale="92500" lnSpcReduction="10000"/>
          </a:bodyPr>
          <a:lstStyle/>
          <a:p>
            <a:pPr algn="just"/>
            <a:r>
              <a:rPr lang="it-IT" sz="2800" noProof="0" dirty="0">
                <a:cs typeface="Poppins" panose="00000500000000000000" pitchFamily="2" charset="0"/>
              </a:rPr>
              <a:t>I giudici ricordano che la nozione di provvedimento «abnorme» costituisce una categoria concettuale di costruzione giurisprudenziale, in forza della quale la Cassazione, pur a fronte delle regole generali della tipicità e tassatività dei casi di nullità, consente di rimuovere quel provvedimento giudiziario che risulti affetto da vizi in procedendo o in iudicando, assolutamente imprevedibili per il legislatore (che quindi non avrebbe potuto prevederli e regolamentarli, sanzionandoli a pena di nullità), che ne minano alla base la "struttura" o la "funzione"</a:t>
            </a:r>
          </a:p>
          <a:p>
            <a:pPr algn="just"/>
            <a:r>
              <a:rPr lang="it-IT" sz="2800" noProof="0" dirty="0">
                <a:cs typeface="Poppins" panose="00000500000000000000" pitchFamily="2" charset="0"/>
              </a:rPr>
              <a:t>Il provvedimento abnorme è un atto non inquadrabile nel sistema, nel senso che non costituisce espressione dei poteri riconosciuti al giudice dall'ordinamento o comunque ne viola radicalmente le norme, incidendo con una pregiudizievole alterazione sulla ordinaria sequenza procedimentale</a:t>
            </a:r>
          </a:p>
        </p:txBody>
      </p:sp>
      <p:sp>
        <p:nvSpPr>
          <p:cNvPr id="4" name="CasellaDiTesto 3">
            <a:extLst>
              <a:ext uri="{FF2B5EF4-FFF2-40B4-BE49-F238E27FC236}">
                <a16:creationId xmlns:a16="http://schemas.microsoft.com/office/drawing/2014/main" id="{37C6F288-062E-1BCF-245C-0BB533FEBE5A}"/>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F81923AD-103F-AA4D-1967-9073FA01AC06}"/>
              </a:ext>
            </a:extLst>
          </p:cNvPr>
          <p:cNvSpPr txBox="1"/>
          <p:nvPr/>
        </p:nvSpPr>
        <p:spPr>
          <a:xfrm>
            <a:off x="11161295" y="6468979"/>
            <a:ext cx="914400" cy="369332"/>
          </a:xfrm>
          <a:prstGeom prst="rect">
            <a:avLst/>
          </a:prstGeom>
          <a:noFill/>
        </p:spPr>
        <p:txBody>
          <a:bodyPr wrap="square" rtlCol="0">
            <a:spAutoFit/>
          </a:bodyPr>
          <a:lstStyle/>
          <a:p>
            <a:r>
              <a:rPr lang="it-IT" dirty="0"/>
              <a:t>19</a:t>
            </a:r>
          </a:p>
        </p:txBody>
      </p:sp>
    </p:spTree>
    <p:extLst>
      <p:ext uri="{BB962C8B-B14F-4D97-AF65-F5344CB8AC3E}">
        <p14:creationId xmlns:p14="http://schemas.microsoft.com/office/powerpoint/2010/main" val="1504917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65BE551-F54C-172E-4988-3310544EB0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0692F5-7ED1-6F3F-F8F6-BFDEBE3B1B75}"/>
              </a:ext>
            </a:extLst>
          </p:cNvPr>
          <p:cNvSpPr>
            <a:spLocks noGrp="1"/>
          </p:cNvSpPr>
          <p:nvPr>
            <p:ph type="title"/>
          </p:nvPr>
        </p:nvSpPr>
        <p:spPr/>
        <p:txBody>
          <a:bodyPr>
            <a:normAutofit/>
          </a:bodyPr>
          <a:lstStyle/>
          <a:p>
            <a:pPr algn="ctr"/>
            <a:r>
              <a:rPr lang="it-IT" sz="3600" noProof="0" dirty="0">
                <a:latin typeface="+mn-lt"/>
              </a:rPr>
              <a:t>Profili processuali</a:t>
            </a:r>
            <a:br>
              <a:rPr lang="it-IT" b="1" noProof="0" dirty="0"/>
            </a:br>
            <a:r>
              <a:rPr lang="it-IT" b="1" noProof="0" dirty="0">
                <a:latin typeface="+mn-lt"/>
              </a:rPr>
              <a:t>Avvisi decreto citazione a giudizio</a:t>
            </a:r>
            <a:endParaRPr lang="it-IT" noProof="0" dirty="0"/>
          </a:p>
        </p:txBody>
      </p:sp>
      <p:sp>
        <p:nvSpPr>
          <p:cNvPr id="3" name="Content Placeholder 2">
            <a:extLst>
              <a:ext uri="{FF2B5EF4-FFF2-40B4-BE49-F238E27FC236}">
                <a16:creationId xmlns:a16="http://schemas.microsoft.com/office/drawing/2014/main" id="{5F12EA91-61C6-1E7D-8030-8EDAEAF8D1A6}"/>
              </a:ext>
            </a:extLst>
          </p:cNvPr>
          <p:cNvSpPr>
            <a:spLocks noGrp="1"/>
          </p:cNvSpPr>
          <p:nvPr>
            <p:ph idx="1"/>
          </p:nvPr>
        </p:nvSpPr>
        <p:spPr/>
        <p:txBody>
          <a:bodyPr>
            <a:normAutofit/>
          </a:bodyPr>
          <a:lstStyle/>
          <a:p>
            <a:pPr algn="just"/>
            <a:r>
              <a:rPr lang="it-IT" noProof="0" dirty="0">
                <a:cs typeface="Poppins" panose="00000500000000000000" pitchFamily="2" charset="0"/>
              </a:rPr>
              <a:t>La contestazione deve contenere gli elementi identificativi dell'ente, l'enunciazione, in forma chiara e precisa, del fatto che può comportare l'applicazione delle sanzioni amministrative, con l'indicazione del reato da cui l'illecito dipende e dei relativi articoli di legge e delle fonti di prova</a:t>
            </a:r>
          </a:p>
          <a:p>
            <a:pPr algn="just"/>
            <a:r>
              <a:rPr lang="it-IT" noProof="0" dirty="0">
                <a:cs typeface="Poppins" panose="00000500000000000000" pitchFamily="2" charset="0"/>
              </a:rPr>
              <a:t>Pronuncia del Tribunale di Rimini</a:t>
            </a:r>
            <a:endParaRPr lang="it-IT" sz="2800" noProof="0" dirty="0">
              <a:cs typeface="Poppins" panose="00000500000000000000" pitchFamily="2" charset="0"/>
            </a:endParaRPr>
          </a:p>
          <a:p>
            <a:endParaRPr lang="it-IT" sz="2800" noProof="0" dirty="0">
              <a:cs typeface="Poppins" panose="00000500000000000000" pitchFamily="2" charset="0"/>
            </a:endParaRPr>
          </a:p>
        </p:txBody>
      </p:sp>
      <p:sp>
        <p:nvSpPr>
          <p:cNvPr id="4" name="CasellaDiTesto 3">
            <a:extLst>
              <a:ext uri="{FF2B5EF4-FFF2-40B4-BE49-F238E27FC236}">
                <a16:creationId xmlns:a16="http://schemas.microsoft.com/office/drawing/2014/main" id="{167A78A4-8B61-5B3C-4E7E-EC74625B1465}"/>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20EA5F38-08B3-1760-D8BC-9C64DD3DA1DC}"/>
              </a:ext>
            </a:extLst>
          </p:cNvPr>
          <p:cNvSpPr txBox="1"/>
          <p:nvPr/>
        </p:nvSpPr>
        <p:spPr>
          <a:xfrm>
            <a:off x="11161295" y="6468979"/>
            <a:ext cx="914400" cy="369332"/>
          </a:xfrm>
          <a:prstGeom prst="rect">
            <a:avLst/>
          </a:prstGeom>
          <a:noFill/>
        </p:spPr>
        <p:txBody>
          <a:bodyPr wrap="square" rtlCol="0">
            <a:spAutoFit/>
          </a:bodyPr>
          <a:lstStyle/>
          <a:p>
            <a:r>
              <a:rPr lang="it-IT" dirty="0"/>
              <a:t>20</a:t>
            </a:r>
          </a:p>
        </p:txBody>
      </p:sp>
    </p:spTree>
    <p:extLst>
      <p:ext uri="{BB962C8B-B14F-4D97-AF65-F5344CB8AC3E}">
        <p14:creationId xmlns:p14="http://schemas.microsoft.com/office/powerpoint/2010/main" val="746871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5AB0421-19C4-A5A4-4C70-207FC5F32C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90AFB1-5C9D-7E91-755E-DF2652248A74}"/>
              </a:ext>
            </a:extLst>
          </p:cNvPr>
          <p:cNvSpPr>
            <a:spLocks noGrp="1"/>
          </p:cNvSpPr>
          <p:nvPr>
            <p:ph type="title"/>
          </p:nvPr>
        </p:nvSpPr>
        <p:spPr/>
        <p:txBody>
          <a:bodyPr>
            <a:normAutofit fontScale="90000"/>
          </a:bodyPr>
          <a:lstStyle/>
          <a:p>
            <a:pPr algn="ctr"/>
            <a:r>
              <a:rPr lang="it-IT" sz="3600" noProof="0" dirty="0">
                <a:latin typeface="+mn-lt"/>
              </a:rPr>
              <a:t>Profili processuali</a:t>
            </a:r>
            <a:br>
              <a:rPr lang="it-IT" b="1" noProof="0" dirty="0"/>
            </a:br>
            <a:r>
              <a:rPr lang="it-IT" sz="4000" b="1" noProof="0" dirty="0">
                <a:latin typeface="+mn-lt"/>
              </a:rPr>
              <a:t>Avvisi </a:t>
            </a:r>
            <a:r>
              <a:rPr lang="it-IT" sz="4000" b="1" dirty="0">
                <a:latin typeface="+mn-lt"/>
              </a:rPr>
              <a:t>d</a:t>
            </a:r>
            <a:r>
              <a:rPr lang="it-IT" sz="4000" b="1" noProof="0" dirty="0" err="1">
                <a:latin typeface="+mn-lt"/>
              </a:rPr>
              <a:t>ecreto</a:t>
            </a:r>
            <a:r>
              <a:rPr lang="it-IT" sz="4000" b="1" noProof="0" dirty="0">
                <a:latin typeface="+mn-lt"/>
              </a:rPr>
              <a:t> citazione a giudizio</a:t>
            </a:r>
            <a:br>
              <a:rPr lang="it-IT" sz="4000" b="1" noProof="0" dirty="0">
                <a:latin typeface="+mn-lt"/>
              </a:rPr>
            </a:br>
            <a:r>
              <a:rPr lang="it-IT" sz="4000" b="1" noProof="0" dirty="0">
                <a:latin typeface="+mn-lt"/>
              </a:rPr>
              <a:t>Tribunale di Rimini</a:t>
            </a:r>
            <a:endParaRPr lang="it-IT" noProof="0" dirty="0"/>
          </a:p>
        </p:txBody>
      </p:sp>
      <p:sp>
        <p:nvSpPr>
          <p:cNvPr id="3" name="Content Placeholder 2">
            <a:extLst>
              <a:ext uri="{FF2B5EF4-FFF2-40B4-BE49-F238E27FC236}">
                <a16:creationId xmlns:a16="http://schemas.microsoft.com/office/drawing/2014/main" id="{6D6BA94C-A44E-566E-D551-647134082BCB}"/>
              </a:ext>
            </a:extLst>
          </p:cNvPr>
          <p:cNvSpPr>
            <a:spLocks noGrp="1"/>
          </p:cNvSpPr>
          <p:nvPr>
            <p:ph idx="1"/>
          </p:nvPr>
        </p:nvSpPr>
        <p:spPr/>
        <p:txBody>
          <a:bodyPr>
            <a:normAutofit/>
          </a:bodyPr>
          <a:lstStyle/>
          <a:p>
            <a:pPr algn="just"/>
            <a:r>
              <a:rPr lang="it-IT" noProof="0" dirty="0">
                <a:cs typeface="Poppins" panose="00000500000000000000" pitchFamily="2" charset="0"/>
              </a:rPr>
              <a:t>Alle società veniva contestato il trasporto illecito di terre e rocce da scavo in difetto di autorizzazione, iscrizione o comunicazione </a:t>
            </a:r>
            <a:r>
              <a:rPr lang="it-IT" i="1" noProof="0" dirty="0">
                <a:cs typeface="Poppins" panose="00000500000000000000" pitchFamily="2" charset="0"/>
              </a:rPr>
              <a:t>ex </a:t>
            </a:r>
            <a:r>
              <a:rPr lang="it-IT" noProof="0" dirty="0">
                <a:cs typeface="Poppins" panose="00000500000000000000" pitchFamily="2" charset="0"/>
              </a:rPr>
              <a:t>art. 256, D.lgs. n. </a:t>
            </a:r>
            <a:r>
              <a:rPr lang="it-IT" dirty="0">
                <a:cs typeface="Poppins" panose="00000500000000000000" pitchFamily="2" charset="0"/>
              </a:rPr>
              <a:t>252</a:t>
            </a:r>
            <a:r>
              <a:rPr lang="it-IT" noProof="0" dirty="0">
                <a:cs typeface="Poppins" panose="00000500000000000000" pitchFamily="2" charset="0"/>
              </a:rPr>
              <a:t>/2006</a:t>
            </a:r>
          </a:p>
          <a:p>
            <a:pPr algn="just"/>
            <a:r>
              <a:rPr lang="it-IT" noProof="0" dirty="0">
                <a:cs typeface="Poppins" panose="00000500000000000000" pitchFamily="2" charset="0"/>
              </a:rPr>
              <a:t>Il giudice rilevava la nullità della citazione a giudizio perché: </a:t>
            </a:r>
          </a:p>
          <a:p>
            <a:pPr lvl="1" algn="just">
              <a:buFont typeface="Wingdings" panose="05000000000000000000" pitchFamily="2" charset="2"/>
              <a:buChar char="ü"/>
            </a:pPr>
            <a:r>
              <a:rPr lang="it-IT" noProof="0" dirty="0">
                <a:cs typeface="Poppins" panose="00000500000000000000" pitchFamily="2" charset="0"/>
              </a:rPr>
              <a:t>mancava l’enunciazione in forma chiara e specifica del fatto, in quanto si limitava all’indicazione degli articoli di legge che si assumevano come violati</a:t>
            </a:r>
          </a:p>
          <a:p>
            <a:pPr lvl="1" algn="just">
              <a:buFont typeface="Wingdings" panose="05000000000000000000" pitchFamily="2" charset="2"/>
              <a:buChar char="ü"/>
            </a:pPr>
            <a:r>
              <a:rPr lang="it-IT" noProof="0" dirty="0">
                <a:cs typeface="Poppins" panose="00000500000000000000" pitchFamily="2" charset="0"/>
              </a:rPr>
              <a:t>in relazione alla descrizione del fatto addebitato all’enti si limitava alla dicitura «contravvenzione commessa nell’interesse della persona giuridica o comunque a vantaggio della stessa»</a:t>
            </a:r>
          </a:p>
          <a:p>
            <a:pPr lvl="1" algn="just">
              <a:buFont typeface="Wingdings" panose="05000000000000000000" pitchFamily="2" charset="2"/>
              <a:buChar char="ü"/>
            </a:pPr>
            <a:r>
              <a:rPr lang="it-IT" dirty="0">
                <a:cs typeface="Poppins" panose="00000500000000000000" pitchFamily="2" charset="0"/>
              </a:rPr>
              <a:t>non riportava nessun riferimento circa la predisposizione od omissione di modelli organizzativi e se questi erano o meno idonei a prevenire il fatto</a:t>
            </a:r>
          </a:p>
          <a:p>
            <a:pPr lvl="1" algn="just">
              <a:buFont typeface="Wingdings" panose="05000000000000000000" pitchFamily="2" charset="2"/>
              <a:buChar char="ü"/>
            </a:pPr>
            <a:endParaRPr lang="it-IT" noProof="0" dirty="0">
              <a:cs typeface="Poppins" panose="00000500000000000000" pitchFamily="2" charset="0"/>
            </a:endParaRPr>
          </a:p>
          <a:p>
            <a:pPr algn="just"/>
            <a:endParaRPr lang="it-IT" sz="2800" noProof="0" dirty="0">
              <a:cs typeface="Poppins" panose="00000500000000000000" pitchFamily="2" charset="0"/>
            </a:endParaRPr>
          </a:p>
          <a:p>
            <a:endParaRPr lang="it-IT" sz="2800" noProof="0" dirty="0">
              <a:cs typeface="Poppins" panose="00000500000000000000" pitchFamily="2" charset="0"/>
            </a:endParaRPr>
          </a:p>
        </p:txBody>
      </p:sp>
      <p:sp>
        <p:nvSpPr>
          <p:cNvPr id="4" name="CasellaDiTesto 3">
            <a:extLst>
              <a:ext uri="{FF2B5EF4-FFF2-40B4-BE49-F238E27FC236}">
                <a16:creationId xmlns:a16="http://schemas.microsoft.com/office/drawing/2014/main" id="{C93C0EAE-8A6E-3D68-AFA6-2BDEEE00E8DA}"/>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9F70AE4B-6463-02BC-A43E-17947C28CF36}"/>
              </a:ext>
            </a:extLst>
          </p:cNvPr>
          <p:cNvSpPr txBox="1"/>
          <p:nvPr/>
        </p:nvSpPr>
        <p:spPr>
          <a:xfrm>
            <a:off x="11161295" y="6468979"/>
            <a:ext cx="914400" cy="369332"/>
          </a:xfrm>
          <a:prstGeom prst="rect">
            <a:avLst/>
          </a:prstGeom>
          <a:noFill/>
        </p:spPr>
        <p:txBody>
          <a:bodyPr wrap="square" rtlCol="0">
            <a:spAutoFit/>
          </a:bodyPr>
          <a:lstStyle/>
          <a:p>
            <a:r>
              <a:rPr lang="it-IT" dirty="0"/>
              <a:t>21</a:t>
            </a:r>
          </a:p>
        </p:txBody>
      </p:sp>
    </p:spTree>
    <p:extLst>
      <p:ext uri="{BB962C8B-B14F-4D97-AF65-F5344CB8AC3E}">
        <p14:creationId xmlns:p14="http://schemas.microsoft.com/office/powerpoint/2010/main" val="119401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589B0CA-3352-461B-BFF6-9AF81E02F6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C33C46-AA20-B785-427D-C35CFD33C0D2}"/>
              </a:ext>
            </a:extLst>
          </p:cNvPr>
          <p:cNvSpPr>
            <a:spLocks noGrp="1"/>
          </p:cNvSpPr>
          <p:nvPr>
            <p:ph type="title"/>
          </p:nvPr>
        </p:nvSpPr>
        <p:spPr/>
        <p:txBody>
          <a:bodyPr>
            <a:normAutofit fontScale="90000"/>
          </a:bodyPr>
          <a:lstStyle/>
          <a:p>
            <a:pPr algn="ctr"/>
            <a:r>
              <a:rPr lang="it-IT" sz="3600" noProof="0" dirty="0">
                <a:latin typeface="+mn-lt"/>
              </a:rPr>
              <a:t>Profili processuali</a:t>
            </a:r>
            <a:br>
              <a:rPr lang="it-IT" b="1" noProof="0" dirty="0"/>
            </a:br>
            <a:r>
              <a:rPr lang="it-IT" sz="4000" b="1" noProof="0" dirty="0">
                <a:latin typeface="+mn-lt"/>
              </a:rPr>
              <a:t>Avvisi Decreto citazione a giudizio</a:t>
            </a:r>
            <a:br>
              <a:rPr lang="it-IT" sz="4000" b="1" noProof="0" dirty="0">
                <a:latin typeface="+mn-lt"/>
              </a:rPr>
            </a:br>
            <a:r>
              <a:rPr lang="it-IT" sz="4000" b="1" noProof="0" dirty="0">
                <a:latin typeface="+mn-lt"/>
              </a:rPr>
              <a:t>Tribunale di Rimini</a:t>
            </a:r>
            <a:endParaRPr lang="it-IT" noProof="0" dirty="0"/>
          </a:p>
        </p:txBody>
      </p:sp>
      <p:sp>
        <p:nvSpPr>
          <p:cNvPr id="3" name="Content Placeholder 2">
            <a:extLst>
              <a:ext uri="{FF2B5EF4-FFF2-40B4-BE49-F238E27FC236}">
                <a16:creationId xmlns:a16="http://schemas.microsoft.com/office/drawing/2014/main" id="{FFA4DE3B-73AC-F723-DF46-78ED4DB8626E}"/>
              </a:ext>
            </a:extLst>
          </p:cNvPr>
          <p:cNvSpPr>
            <a:spLocks noGrp="1"/>
          </p:cNvSpPr>
          <p:nvPr>
            <p:ph idx="1"/>
          </p:nvPr>
        </p:nvSpPr>
        <p:spPr/>
        <p:txBody>
          <a:bodyPr>
            <a:normAutofit/>
          </a:bodyPr>
          <a:lstStyle/>
          <a:p>
            <a:pPr algn="just"/>
            <a:r>
              <a:rPr lang="it-IT" noProof="0" dirty="0">
                <a:cs typeface="Poppins" panose="00000500000000000000" pitchFamily="2" charset="0"/>
              </a:rPr>
              <a:t>Il giudice rileva la </a:t>
            </a:r>
            <a:r>
              <a:rPr lang="it-IT" dirty="0">
                <a:cs typeface="Poppins" panose="00000500000000000000" pitchFamily="2" charset="0"/>
              </a:rPr>
              <a:t>nullità generale a carattere intermedio </a:t>
            </a:r>
            <a:r>
              <a:rPr lang="it-IT" i="1" dirty="0">
                <a:cs typeface="Poppins" panose="00000500000000000000" pitchFamily="2" charset="0"/>
              </a:rPr>
              <a:t>ex </a:t>
            </a:r>
            <a:r>
              <a:rPr lang="it-IT" dirty="0">
                <a:cs typeface="Poppins" panose="00000500000000000000" pitchFamily="2" charset="0"/>
              </a:rPr>
              <a:t>art. 178, lett. c) in relazione all’art. 180 c.p.p. e </a:t>
            </a:r>
            <a:r>
              <a:rPr lang="it-IT" dirty="0"/>
              <a:t>conclude</a:t>
            </a:r>
            <a:r>
              <a:rPr lang="it-IT" noProof="0" dirty="0">
                <a:cs typeface="Poppins" panose="00000500000000000000" pitchFamily="2" charset="0"/>
              </a:rPr>
              <a:t> per la restituzione degli atti al PM per le determinazioni di competenza in ordina all’esercizio dell’azione penale</a:t>
            </a:r>
          </a:p>
          <a:p>
            <a:pPr algn="just"/>
            <a:endParaRPr lang="it-IT" sz="2800" noProof="0" dirty="0">
              <a:cs typeface="Poppins" panose="00000500000000000000" pitchFamily="2" charset="0"/>
            </a:endParaRPr>
          </a:p>
          <a:p>
            <a:endParaRPr lang="it-IT" sz="2800" noProof="0" dirty="0">
              <a:cs typeface="Poppins" panose="00000500000000000000" pitchFamily="2" charset="0"/>
            </a:endParaRPr>
          </a:p>
        </p:txBody>
      </p:sp>
      <p:sp>
        <p:nvSpPr>
          <p:cNvPr id="4" name="CasellaDiTesto 3">
            <a:extLst>
              <a:ext uri="{FF2B5EF4-FFF2-40B4-BE49-F238E27FC236}">
                <a16:creationId xmlns:a16="http://schemas.microsoft.com/office/drawing/2014/main" id="{F0C37592-A89B-10C2-EF2B-91870232D75D}"/>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3EAA8DE0-2680-9034-5919-CA84E4FA0C43}"/>
              </a:ext>
            </a:extLst>
          </p:cNvPr>
          <p:cNvSpPr txBox="1"/>
          <p:nvPr/>
        </p:nvSpPr>
        <p:spPr>
          <a:xfrm>
            <a:off x="11161295" y="6468979"/>
            <a:ext cx="914400" cy="369332"/>
          </a:xfrm>
          <a:prstGeom prst="rect">
            <a:avLst/>
          </a:prstGeom>
          <a:noFill/>
        </p:spPr>
        <p:txBody>
          <a:bodyPr wrap="square" rtlCol="0">
            <a:spAutoFit/>
          </a:bodyPr>
          <a:lstStyle/>
          <a:p>
            <a:r>
              <a:rPr lang="it-IT" dirty="0"/>
              <a:t>22</a:t>
            </a:r>
          </a:p>
        </p:txBody>
      </p:sp>
    </p:spTree>
    <p:extLst>
      <p:ext uri="{BB962C8B-B14F-4D97-AF65-F5344CB8AC3E}">
        <p14:creationId xmlns:p14="http://schemas.microsoft.com/office/powerpoint/2010/main" val="2830449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D5D6A90-CB4A-21D8-E09A-45FC65D783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284781-72C7-4543-B747-43AB014A79E5}"/>
              </a:ext>
            </a:extLst>
          </p:cNvPr>
          <p:cNvSpPr>
            <a:spLocks noGrp="1"/>
          </p:cNvSpPr>
          <p:nvPr>
            <p:ph type="title"/>
          </p:nvPr>
        </p:nvSpPr>
        <p:spPr/>
        <p:txBody>
          <a:bodyPr>
            <a:normAutofit/>
          </a:bodyPr>
          <a:lstStyle/>
          <a:p>
            <a:pPr algn="ctr"/>
            <a:r>
              <a:rPr lang="it-IT" sz="3600" noProof="0" dirty="0">
                <a:latin typeface="+mn-lt"/>
              </a:rPr>
              <a:t>Profili processuali</a:t>
            </a:r>
            <a:br>
              <a:rPr lang="it-IT" b="1" noProof="0" dirty="0"/>
            </a:br>
            <a:r>
              <a:rPr lang="it-IT" b="1" noProof="0" dirty="0">
                <a:latin typeface="+mn-lt"/>
              </a:rPr>
              <a:t>Messa alla prova</a:t>
            </a:r>
            <a:endParaRPr lang="it-IT" noProof="0" dirty="0"/>
          </a:p>
        </p:txBody>
      </p:sp>
      <p:sp>
        <p:nvSpPr>
          <p:cNvPr id="3" name="Content Placeholder 2">
            <a:extLst>
              <a:ext uri="{FF2B5EF4-FFF2-40B4-BE49-F238E27FC236}">
                <a16:creationId xmlns:a16="http://schemas.microsoft.com/office/drawing/2014/main" id="{A4CA4C9C-95A5-55D7-7624-4DC8D24D8A8A}"/>
              </a:ext>
            </a:extLst>
          </p:cNvPr>
          <p:cNvSpPr>
            <a:spLocks noGrp="1"/>
          </p:cNvSpPr>
          <p:nvPr>
            <p:ph idx="1"/>
          </p:nvPr>
        </p:nvSpPr>
        <p:spPr/>
        <p:txBody>
          <a:bodyPr>
            <a:normAutofit lnSpcReduction="10000"/>
          </a:bodyPr>
          <a:lstStyle/>
          <a:p>
            <a:pPr algn="just"/>
            <a:r>
              <a:rPr lang="it-IT" sz="2800" noProof="0" dirty="0">
                <a:cs typeface="Poppins" panose="00000500000000000000" pitchFamily="2" charset="0"/>
              </a:rPr>
              <a:t>Con la messa alla prova l'imputato viene affidato all'ufficio di esecuzione penale esterna per lo svolgimento di un programma di trattamento che prevede come attività obbligatoria e gratuita, l’esecuzione di un lavoro di pubblica utilità in favore della collettività che può essere svolto presso istituzioni pubbliche, enti e organizzazioni di assistenza sociale, sanitaria e di volontariato</a:t>
            </a:r>
          </a:p>
          <a:p>
            <a:pPr algn="just"/>
            <a:r>
              <a:rPr lang="it-IT" sz="2800" noProof="0" dirty="0">
                <a:cs typeface="Poppins" panose="00000500000000000000" pitchFamily="2" charset="0"/>
              </a:rPr>
              <a:t>La messa alla prova prevede, inoltre, che l’imputato svolga attività riparative, volte all'eliminazione delle conseguenze dannose o pericolose derivanti dal reato, attività di risarcimento del danno dallo stesso cagionato e, ove possibile, attività di mediazione con la vittima del reato</a:t>
            </a:r>
          </a:p>
          <a:p>
            <a:endParaRPr lang="it-IT" sz="2800" noProof="0" dirty="0">
              <a:cs typeface="Poppins" panose="00000500000000000000" pitchFamily="2" charset="0"/>
            </a:endParaRPr>
          </a:p>
        </p:txBody>
      </p:sp>
      <p:sp>
        <p:nvSpPr>
          <p:cNvPr id="4" name="CasellaDiTesto 3">
            <a:extLst>
              <a:ext uri="{FF2B5EF4-FFF2-40B4-BE49-F238E27FC236}">
                <a16:creationId xmlns:a16="http://schemas.microsoft.com/office/drawing/2014/main" id="{7DB99C0C-D5D7-FCF9-32CE-465CAA31C654}"/>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79728C36-293A-6277-95CF-A6614705D13B}"/>
              </a:ext>
            </a:extLst>
          </p:cNvPr>
          <p:cNvSpPr txBox="1"/>
          <p:nvPr/>
        </p:nvSpPr>
        <p:spPr>
          <a:xfrm>
            <a:off x="11161295" y="6468979"/>
            <a:ext cx="914400" cy="369332"/>
          </a:xfrm>
          <a:prstGeom prst="rect">
            <a:avLst/>
          </a:prstGeom>
          <a:noFill/>
        </p:spPr>
        <p:txBody>
          <a:bodyPr wrap="square" rtlCol="0">
            <a:spAutoFit/>
          </a:bodyPr>
          <a:lstStyle/>
          <a:p>
            <a:r>
              <a:rPr lang="it-IT" dirty="0"/>
              <a:t>23</a:t>
            </a:r>
          </a:p>
        </p:txBody>
      </p:sp>
    </p:spTree>
    <p:extLst>
      <p:ext uri="{BB962C8B-B14F-4D97-AF65-F5344CB8AC3E}">
        <p14:creationId xmlns:p14="http://schemas.microsoft.com/office/powerpoint/2010/main" val="8150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48A16E2-BE4E-558E-0288-CE59990FC9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817CB6-1E66-C736-ABD8-2FCD7F208456}"/>
              </a:ext>
            </a:extLst>
          </p:cNvPr>
          <p:cNvSpPr>
            <a:spLocks noGrp="1"/>
          </p:cNvSpPr>
          <p:nvPr>
            <p:ph type="title"/>
          </p:nvPr>
        </p:nvSpPr>
        <p:spPr/>
        <p:txBody>
          <a:bodyPr>
            <a:normAutofit/>
          </a:bodyPr>
          <a:lstStyle/>
          <a:p>
            <a:pPr algn="ctr"/>
            <a:r>
              <a:rPr lang="it-IT" sz="3600" noProof="0" dirty="0">
                <a:latin typeface="+mn-lt"/>
              </a:rPr>
              <a:t>Profili processuali</a:t>
            </a:r>
            <a:br>
              <a:rPr lang="it-IT" b="1" noProof="0" dirty="0"/>
            </a:br>
            <a:r>
              <a:rPr lang="it-IT" b="1" noProof="0" dirty="0">
                <a:latin typeface="+mn-lt"/>
              </a:rPr>
              <a:t>Messa alla prova</a:t>
            </a:r>
            <a:endParaRPr lang="it-IT" noProof="0" dirty="0"/>
          </a:p>
        </p:txBody>
      </p:sp>
      <p:sp>
        <p:nvSpPr>
          <p:cNvPr id="3" name="Content Placeholder 2">
            <a:extLst>
              <a:ext uri="{FF2B5EF4-FFF2-40B4-BE49-F238E27FC236}">
                <a16:creationId xmlns:a16="http://schemas.microsoft.com/office/drawing/2014/main" id="{301208B0-079D-AC7B-1D2C-2E9ECEE107D2}"/>
              </a:ext>
            </a:extLst>
          </p:cNvPr>
          <p:cNvSpPr>
            <a:spLocks noGrp="1"/>
          </p:cNvSpPr>
          <p:nvPr>
            <p:ph idx="1"/>
          </p:nvPr>
        </p:nvSpPr>
        <p:spPr/>
        <p:txBody>
          <a:bodyPr>
            <a:normAutofit/>
          </a:bodyPr>
          <a:lstStyle/>
          <a:p>
            <a:pPr algn="just"/>
            <a:r>
              <a:rPr lang="it-IT" dirty="0">
                <a:cs typeface="Poppins" panose="00000500000000000000" pitchFamily="2" charset="0"/>
              </a:rPr>
              <a:t>Il </a:t>
            </a:r>
            <a:r>
              <a:rPr lang="it-IT" sz="2800" noProof="0" dirty="0">
                <a:cs typeface="Poppins" panose="00000500000000000000" pitchFamily="2" charset="0"/>
              </a:rPr>
              <a:t>programma può prevedere l’osservanza di una serie di obblighi relativi alla dimora, alla libertà di movimento e al divieto di frequentare determinati locali, oltre a quelli essenziali al reinserimento dell’imputato e relativi ai rapporti con l’ufficio di esecuzione penale esterna e con eventuali strutture sanitarie specialistiche</a:t>
            </a:r>
          </a:p>
          <a:p>
            <a:pPr algn="just"/>
            <a:r>
              <a:rPr lang="it-IT" sz="2800" noProof="0" dirty="0">
                <a:cs typeface="Poppins" panose="00000500000000000000" pitchFamily="2" charset="0"/>
              </a:rPr>
              <a:t>L'esito positivo della prova comporta l'estinzione del reato</a:t>
            </a:r>
          </a:p>
        </p:txBody>
      </p:sp>
      <p:sp>
        <p:nvSpPr>
          <p:cNvPr id="4" name="CasellaDiTesto 3">
            <a:extLst>
              <a:ext uri="{FF2B5EF4-FFF2-40B4-BE49-F238E27FC236}">
                <a16:creationId xmlns:a16="http://schemas.microsoft.com/office/drawing/2014/main" id="{C98A9D79-5C21-143A-CC43-A77C9F355F0B}"/>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65FAEE7D-6625-4C01-53A7-891809B19060}"/>
              </a:ext>
            </a:extLst>
          </p:cNvPr>
          <p:cNvSpPr txBox="1"/>
          <p:nvPr/>
        </p:nvSpPr>
        <p:spPr>
          <a:xfrm>
            <a:off x="11161295" y="6468979"/>
            <a:ext cx="914400" cy="369332"/>
          </a:xfrm>
          <a:prstGeom prst="rect">
            <a:avLst/>
          </a:prstGeom>
          <a:noFill/>
        </p:spPr>
        <p:txBody>
          <a:bodyPr wrap="square" rtlCol="0">
            <a:spAutoFit/>
          </a:bodyPr>
          <a:lstStyle/>
          <a:p>
            <a:r>
              <a:rPr lang="it-IT" dirty="0"/>
              <a:t>24</a:t>
            </a:r>
          </a:p>
        </p:txBody>
      </p:sp>
    </p:spTree>
    <p:extLst>
      <p:ext uri="{BB962C8B-B14F-4D97-AF65-F5344CB8AC3E}">
        <p14:creationId xmlns:p14="http://schemas.microsoft.com/office/powerpoint/2010/main" val="1006399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72D38CE-B619-9288-1208-940E976513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CE4406-536D-0AE8-5E6B-0E229E6BB774}"/>
              </a:ext>
            </a:extLst>
          </p:cNvPr>
          <p:cNvSpPr>
            <a:spLocks noGrp="1"/>
          </p:cNvSpPr>
          <p:nvPr>
            <p:ph type="title"/>
          </p:nvPr>
        </p:nvSpPr>
        <p:spPr/>
        <p:txBody>
          <a:bodyPr>
            <a:normAutofit/>
          </a:bodyPr>
          <a:lstStyle/>
          <a:p>
            <a:pPr algn="ctr"/>
            <a:r>
              <a:rPr lang="it-IT" sz="3600" noProof="0" dirty="0">
                <a:latin typeface="+mn-lt"/>
              </a:rPr>
              <a:t>Profili processuali</a:t>
            </a:r>
            <a:br>
              <a:rPr lang="it-IT" b="1" noProof="0" dirty="0"/>
            </a:br>
            <a:r>
              <a:rPr lang="it-IT" b="1" noProof="0" dirty="0">
                <a:latin typeface="+mn-lt"/>
              </a:rPr>
              <a:t>Messa alla prova</a:t>
            </a:r>
            <a:endParaRPr lang="it-IT" noProof="0" dirty="0"/>
          </a:p>
        </p:txBody>
      </p:sp>
      <p:sp>
        <p:nvSpPr>
          <p:cNvPr id="3" name="Content Placeholder 2">
            <a:extLst>
              <a:ext uri="{FF2B5EF4-FFF2-40B4-BE49-F238E27FC236}">
                <a16:creationId xmlns:a16="http://schemas.microsoft.com/office/drawing/2014/main" id="{13BF9A2B-7BF7-A2EC-6F75-74A348B00E09}"/>
              </a:ext>
            </a:extLst>
          </p:cNvPr>
          <p:cNvSpPr>
            <a:spLocks noGrp="1"/>
          </p:cNvSpPr>
          <p:nvPr>
            <p:ph idx="1"/>
          </p:nvPr>
        </p:nvSpPr>
        <p:spPr/>
        <p:txBody>
          <a:bodyPr>
            <a:normAutofit lnSpcReduction="10000"/>
          </a:bodyPr>
          <a:lstStyle/>
          <a:p>
            <a:pPr algn="just"/>
            <a:r>
              <a:rPr lang="it-IT" sz="2800" noProof="0" dirty="0">
                <a:cs typeface="Poppins" panose="00000500000000000000" pitchFamily="2" charset="0"/>
              </a:rPr>
              <a:t>Messa alla prova anche per gli enti imputati?</a:t>
            </a:r>
          </a:p>
          <a:p>
            <a:pPr algn="just"/>
            <a:r>
              <a:rPr lang="it-IT" dirty="0">
                <a:cs typeface="Poppins" panose="00000500000000000000" pitchFamily="2" charset="0"/>
              </a:rPr>
              <a:t>Orientamento favorevole:</a:t>
            </a:r>
          </a:p>
          <a:p>
            <a:pPr lvl="1" algn="just">
              <a:buFont typeface="Wingdings" panose="05000000000000000000" pitchFamily="2" charset="2"/>
              <a:buChar char="ü"/>
            </a:pPr>
            <a:r>
              <a:rPr lang="it-IT" dirty="0">
                <a:cs typeface="Poppins" panose="00000500000000000000" pitchFamily="2" charset="0"/>
              </a:rPr>
              <a:t>Trib. Modena, 19 ottobre 2020</a:t>
            </a:r>
          </a:p>
          <a:p>
            <a:pPr lvl="1" algn="just">
              <a:buFont typeface="Wingdings" panose="05000000000000000000" pitchFamily="2" charset="2"/>
              <a:buChar char="ü"/>
            </a:pPr>
            <a:r>
              <a:rPr lang="it-IT" noProof="0" dirty="0">
                <a:cs typeface="Poppins" panose="00000500000000000000" pitchFamily="2" charset="0"/>
              </a:rPr>
              <a:t>Trib. Bari, 22 giugno 2022</a:t>
            </a:r>
          </a:p>
          <a:p>
            <a:pPr lvl="1" algn="just">
              <a:buFont typeface="Wingdings" panose="05000000000000000000" pitchFamily="2" charset="2"/>
              <a:buChar char="ü"/>
            </a:pPr>
            <a:r>
              <a:rPr lang="it-IT" noProof="0" dirty="0">
                <a:cs typeface="Poppins" panose="00000500000000000000" pitchFamily="2" charset="0"/>
              </a:rPr>
              <a:t>Trib. Perugia, 7 febbraio 2024</a:t>
            </a:r>
          </a:p>
          <a:p>
            <a:pPr algn="just"/>
            <a:r>
              <a:rPr lang="it-IT" sz="2800" noProof="0" dirty="0">
                <a:cs typeface="Poppins" panose="00000500000000000000" pitchFamily="2" charset="0"/>
              </a:rPr>
              <a:t>Orientamento contrario:</a:t>
            </a:r>
          </a:p>
          <a:p>
            <a:pPr lvl="1" algn="just">
              <a:buFont typeface="Wingdings" panose="05000000000000000000" pitchFamily="2" charset="2"/>
              <a:buChar char="ü"/>
            </a:pPr>
            <a:r>
              <a:rPr lang="it-IT" dirty="0">
                <a:cs typeface="Poppins" panose="00000500000000000000" pitchFamily="2" charset="0"/>
              </a:rPr>
              <a:t>T</a:t>
            </a:r>
            <a:r>
              <a:rPr lang="it-IT" noProof="0" dirty="0" err="1">
                <a:cs typeface="Poppins" panose="00000500000000000000" pitchFamily="2" charset="0"/>
              </a:rPr>
              <a:t>rib</a:t>
            </a:r>
            <a:r>
              <a:rPr lang="it-IT" noProof="0" dirty="0">
                <a:cs typeface="Poppins" panose="00000500000000000000" pitchFamily="2" charset="0"/>
              </a:rPr>
              <a:t>. Milano, 27 marzo 2017</a:t>
            </a:r>
          </a:p>
          <a:p>
            <a:pPr lvl="1" algn="just">
              <a:buFont typeface="Wingdings" panose="05000000000000000000" pitchFamily="2" charset="2"/>
              <a:buChar char="ü"/>
            </a:pPr>
            <a:r>
              <a:rPr lang="it-IT" dirty="0">
                <a:cs typeface="Poppins" panose="00000500000000000000" pitchFamily="2" charset="0"/>
              </a:rPr>
              <a:t>T</a:t>
            </a:r>
            <a:r>
              <a:rPr lang="it-IT" noProof="0" dirty="0" err="1">
                <a:cs typeface="Poppins" panose="00000500000000000000" pitchFamily="2" charset="0"/>
              </a:rPr>
              <a:t>rib</a:t>
            </a:r>
            <a:r>
              <a:rPr lang="it-IT" noProof="0" dirty="0">
                <a:cs typeface="Poppins" panose="00000500000000000000" pitchFamily="2" charset="0"/>
              </a:rPr>
              <a:t>. Bologna, 10 ottobre 2020</a:t>
            </a:r>
          </a:p>
          <a:p>
            <a:pPr lvl="1" algn="just">
              <a:buFont typeface="Wingdings" panose="05000000000000000000" pitchFamily="2" charset="2"/>
              <a:buChar char="ü"/>
            </a:pPr>
            <a:r>
              <a:rPr lang="it-IT" noProof="0" dirty="0">
                <a:cs typeface="Poppins" panose="00000500000000000000" pitchFamily="2" charset="0"/>
              </a:rPr>
              <a:t>Trib. Modena, 15dicembre 2020</a:t>
            </a:r>
          </a:p>
          <a:p>
            <a:pPr lvl="1" algn="just">
              <a:buFont typeface="Wingdings" panose="05000000000000000000" pitchFamily="2" charset="2"/>
              <a:buChar char="ü"/>
            </a:pPr>
            <a:r>
              <a:rPr lang="it-IT" dirty="0">
                <a:cs typeface="Poppins" panose="00000500000000000000" pitchFamily="2" charset="0"/>
              </a:rPr>
              <a:t>T</a:t>
            </a:r>
            <a:r>
              <a:rPr lang="it-IT" noProof="0" dirty="0" err="1">
                <a:cs typeface="Poppins" panose="00000500000000000000" pitchFamily="2" charset="0"/>
              </a:rPr>
              <a:t>rib</a:t>
            </a:r>
            <a:r>
              <a:rPr lang="it-IT" noProof="0" dirty="0">
                <a:cs typeface="Poppins" panose="00000500000000000000" pitchFamily="2" charset="0"/>
              </a:rPr>
              <a:t>. Spoleto, 21 aprile 2021</a:t>
            </a:r>
          </a:p>
          <a:p>
            <a:pPr lvl="1" algn="just">
              <a:buFont typeface="Wingdings" panose="05000000000000000000" pitchFamily="2" charset="2"/>
              <a:buChar char="ü"/>
            </a:pPr>
            <a:r>
              <a:rPr lang="it-IT" dirty="0">
                <a:cs typeface="Poppins" panose="00000500000000000000" pitchFamily="2" charset="0"/>
              </a:rPr>
              <a:t>Cass. </a:t>
            </a:r>
            <a:r>
              <a:rPr lang="it-IT" dirty="0" err="1">
                <a:cs typeface="Poppins" panose="00000500000000000000" pitchFamily="2" charset="0"/>
              </a:rPr>
              <a:t>pen</a:t>
            </a:r>
            <a:r>
              <a:rPr lang="it-IT" dirty="0">
                <a:cs typeface="Poppins" panose="00000500000000000000" pitchFamily="2" charset="0"/>
              </a:rPr>
              <a:t>., S.U., 6 aprile 2023, n. 14840</a:t>
            </a:r>
          </a:p>
          <a:p>
            <a:pPr algn="just"/>
            <a:endParaRPr lang="it-IT" sz="2800" noProof="0" dirty="0">
              <a:cs typeface="Poppins" panose="00000500000000000000" pitchFamily="2" charset="0"/>
            </a:endParaRPr>
          </a:p>
        </p:txBody>
      </p:sp>
      <p:sp>
        <p:nvSpPr>
          <p:cNvPr id="4" name="CasellaDiTesto 3">
            <a:extLst>
              <a:ext uri="{FF2B5EF4-FFF2-40B4-BE49-F238E27FC236}">
                <a16:creationId xmlns:a16="http://schemas.microsoft.com/office/drawing/2014/main" id="{10AC90EB-4694-2087-502B-A498D945B72A}"/>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19E55FEC-1899-192C-8493-F5ADFE8D942B}"/>
              </a:ext>
            </a:extLst>
          </p:cNvPr>
          <p:cNvSpPr txBox="1"/>
          <p:nvPr/>
        </p:nvSpPr>
        <p:spPr>
          <a:xfrm>
            <a:off x="11161295" y="6468979"/>
            <a:ext cx="914400" cy="369332"/>
          </a:xfrm>
          <a:prstGeom prst="rect">
            <a:avLst/>
          </a:prstGeom>
          <a:noFill/>
        </p:spPr>
        <p:txBody>
          <a:bodyPr wrap="square" rtlCol="0">
            <a:spAutoFit/>
          </a:bodyPr>
          <a:lstStyle/>
          <a:p>
            <a:r>
              <a:rPr lang="it-IT" dirty="0"/>
              <a:t>25</a:t>
            </a:r>
          </a:p>
        </p:txBody>
      </p:sp>
    </p:spTree>
    <p:extLst>
      <p:ext uri="{BB962C8B-B14F-4D97-AF65-F5344CB8AC3E}">
        <p14:creationId xmlns:p14="http://schemas.microsoft.com/office/powerpoint/2010/main" val="10115896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FEF4DD4-791F-1BF0-E4F1-A3D6824395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B9510A-D242-AB26-AB87-015D4AFDAD01}"/>
              </a:ext>
            </a:extLst>
          </p:cNvPr>
          <p:cNvSpPr>
            <a:spLocks noGrp="1"/>
          </p:cNvSpPr>
          <p:nvPr>
            <p:ph type="title"/>
          </p:nvPr>
        </p:nvSpPr>
        <p:spPr/>
        <p:txBody>
          <a:bodyPr>
            <a:noAutofit/>
          </a:bodyPr>
          <a:lstStyle/>
          <a:p>
            <a:pPr algn="ctr"/>
            <a:r>
              <a:rPr lang="it-IT" sz="2800" noProof="0" dirty="0">
                <a:latin typeface="+mn-lt"/>
              </a:rPr>
              <a:t>Profili processuali</a:t>
            </a:r>
            <a:br>
              <a:rPr lang="it-IT" sz="3600" b="1" noProof="0" dirty="0"/>
            </a:br>
            <a:r>
              <a:rPr lang="it-IT" sz="3600" b="1" noProof="0" dirty="0">
                <a:latin typeface="+mn-lt"/>
              </a:rPr>
              <a:t>Messa alla prova</a:t>
            </a:r>
            <a:br>
              <a:rPr lang="it-IT" sz="3600" b="1" noProof="0" dirty="0">
                <a:latin typeface="+mn-lt"/>
              </a:rPr>
            </a:br>
            <a:r>
              <a:rPr lang="it-IT" sz="3600" b="1" noProof="0" dirty="0">
                <a:latin typeface="+mn-lt"/>
              </a:rPr>
              <a:t>Orientamento favorevole</a:t>
            </a:r>
            <a:endParaRPr lang="it-IT" sz="3600" noProof="0" dirty="0"/>
          </a:p>
        </p:txBody>
      </p:sp>
      <p:sp>
        <p:nvSpPr>
          <p:cNvPr id="3" name="Content Placeholder 2">
            <a:extLst>
              <a:ext uri="{FF2B5EF4-FFF2-40B4-BE49-F238E27FC236}">
                <a16:creationId xmlns:a16="http://schemas.microsoft.com/office/drawing/2014/main" id="{0455D38F-5487-11B7-2C31-099B3A0F95DA}"/>
              </a:ext>
            </a:extLst>
          </p:cNvPr>
          <p:cNvSpPr>
            <a:spLocks noGrp="1"/>
          </p:cNvSpPr>
          <p:nvPr>
            <p:ph idx="1"/>
          </p:nvPr>
        </p:nvSpPr>
        <p:spPr/>
        <p:txBody>
          <a:bodyPr>
            <a:normAutofit/>
          </a:bodyPr>
          <a:lstStyle/>
          <a:p>
            <a:pPr marL="0" indent="0" algn="just">
              <a:buNone/>
            </a:pPr>
            <a:r>
              <a:rPr lang="it-IT" b="1" dirty="0">
                <a:cs typeface="Poppins" panose="00000500000000000000" pitchFamily="2" charset="0"/>
              </a:rPr>
              <a:t>Trib. Modena, 19 ottobre 2020</a:t>
            </a:r>
          </a:p>
          <a:p>
            <a:pPr algn="just"/>
            <a:r>
              <a:rPr lang="it-IT" sz="2800" noProof="0" dirty="0">
                <a:cs typeface="Poppins" panose="00000500000000000000" pitchFamily="2" charset="0"/>
              </a:rPr>
              <a:t>G.I.P. di Modena ha ritenuto che non sussistano motivi impedienti alla concessione della messa alla prova a favore di una persona giuridica</a:t>
            </a:r>
          </a:p>
          <a:p>
            <a:pPr algn="just"/>
            <a:r>
              <a:rPr lang="it-IT" sz="2800" noProof="0" dirty="0">
                <a:cs typeface="Poppins" panose="00000500000000000000" pitchFamily="2" charset="0"/>
              </a:rPr>
              <a:t> Il giudice ha sancito che le prescrizioni già previste dalla disposizione deflattiva in oggetto di trattazione possano essere applicate per analogia anche alle persone giuridiche</a:t>
            </a:r>
          </a:p>
        </p:txBody>
      </p:sp>
      <p:sp>
        <p:nvSpPr>
          <p:cNvPr id="4" name="CasellaDiTesto 3">
            <a:extLst>
              <a:ext uri="{FF2B5EF4-FFF2-40B4-BE49-F238E27FC236}">
                <a16:creationId xmlns:a16="http://schemas.microsoft.com/office/drawing/2014/main" id="{908A7978-DC89-FD06-A8C0-4C66D106D704}"/>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E3D7B3EC-5E5B-6395-F6A9-85390B41D52B}"/>
              </a:ext>
            </a:extLst>
          </p:cNvPr>
          <p:cNvSpPr txBox="1"/>
          <p:nvPr/>
        </p:nvSpPr>
        <p:spPr>
          <a:xfrm>
            <a:off x="11161295" y="6468979"/>
            <a:ext cx="914400" cy="369332"/>
          </a:xfrm>
          <a:prstGeom prst="rect">
            <a:avLst/>
          </a:prstGeom>
          <a:noFill/>
        </p:spPr>
        <p:txBody>
          <a:bodyPr wrap="square" rtlCol="0">
            <a:spAutoFit/>
          </a:bodyPr>
          <a:lstStyle/>
          <a:p>
            <a:r>
              <a:rPr lang="it-IT" dirty="0"/>
              <a:t>26</a:t>
            </a:r>
          </a:p>
        </p:txBody>
      </p:sp>
    </p:spTree>
    <p:extLst>
      <p:ext uri="{BB962C8B-B14F-4D97-AF65-F5344CB8AC3E}">
        <p14:creationId xmlns:p14="http://schemas.microsoft.com/office/powerpoint/2010/main" val="3751900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E9F8B2F-FA8D-7242-FC6C-DFED9D0958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6ABAC1-C6D6-653D-3941-7335746AD5F3}"/>
              </a:ext>
            </a:extLst>
          </p:cNvPr>
          <p:cNvSpPr>
            <a:spLocks noGrp="1"/>
          </p:cNvSpPr>
          <p:nvPr>
            <p:ph type="title"/>
          </p:nvPr>
        </p:nvSpPr>
        <p:spPr/>
        <p:txBody>
          <a:bodyPr>
            <a:noAutofit/>
          </a:bodyPr>
          <a:lstStyle/>
          <a:p>
            <a:pPr algn="ctr"/>
            <a:r>
              <a:rPr lang="it-IT" sz="2800" noProof="0" dirty="0">
                <a:latin typeface="+mn-lt"/>
              </a:rPr>
              <a:t>Profili processuali</a:t>
            </a:r>
            <a:br>
              <a:rPr lang="it-IT" sz="3600" b="1" noProof="0" dirty="0"/>
            </a:br>
            <a:r>
              <a:rPr lang="it-IT" sz="3600" b="1" noProof="0" dirty="0">
                <a:latin typeface="+mn-lt"/>
              </a:rPr>
              <a:t>Messa alla prova</a:t>
            </a:r>
            <a:br>
              <a:rPr lang="it-IT" sz="3600" b="1" noProof="0" dirty="0">
                <a:latin typeface="+mn-lt"/>
              </a:rPr>
            </a:br>
            <a:r>
              <a:rPr lang="it-IT" sz="3600" b="1" noProof="0" dirty="0">
                <a:latin typeface="+mn-lt"/>
              </a:rPr>
              <a:t>Orientamento favorevole</a:t>
            </a:r>
            <a:endParaRPr lang="it-IT" sz="3600" noProof="0" dirty="0"/>
          </a:p>
        </p:txBody>
      </p:sp>
      <p:sp>
        <p:nvSpPr>
          <p:cNvPr id="3" name="Content Placeholder 2">
            <a:extLst>
              <a:ext uri="{FF2B5EF4-FFF2-40B4-BE49-F238E27FC236}">
                <a16:creationId xmlns:a16="http://schemas.microsoft.com/office/drawing/2014/main" id="{F20CE7CB-40E5-4051-C9BE-299C7E899331}"/>
              </a:ext>
            </a:extLst>
          </p:cNvPr>
          <p:cNvSpPr>
            <a:spLocks noGrp="1"/>
          </p:cNvSpPr>
          <p:nvPr>
            <p:ph idx="1"/>
          </p:nvPr>
        </p:nvSpPr>
        <p:spPr/>
        <p:txBody>
          <a:bodyPr>
            <a:normAutofit/>
          </a:bodyPr>
          <a:lstStyle/>
          <a:p>
            <a:pPr marL="0" indent="0" algn="just">
              <a:buNone/>
            </a:pPr>
            <a:r>
              <a:rPr lang="it-IT" b="1" dirty="0">
                <a:cs typeface="Poppins" panose="00000500000000000000" pitchFamily="2" charset="0"/>
              </a:rPr>
              <a:t>Trib. Modena, 19 ottobre 2020</a:t>
            </a:r>
          </a:p>
          <a:p>
            <a:pPr algn="just"/>
            <a:r>
              <a:rPr lang="it-IT" sz="2800" noProof="0" dirty="0">
                <a:cs typeface="Poppins" panose="00000500000000000000" pitchFamily="2" charset="0"/>
              </a:rPr>
              <a:t>Scrive ancora il Tribunale che non c’è neppure la necessità di ricorrere alla modifica delle prescrizioni ordinabili dal giudice sensi dell’art 464-bis c.p.p.</a:t>
            </a:r>
          </a:p>
          <a:p>
            <a:pPr algn="just"/>
            <a:r>
              <a:rPr lang="it-IT" sz="2800" noProof="0" dirty="0">
                <a:cs typeface="Poppins" panose="00000500000000000000" pitchFamily="2" charset="0"/>
              </a:rPr>
              <a:t>In ogni caso, il tribunale ha piena facoltà di integrare la forma e la sostanza del programma di trattamento impartibile al soggetto richiedente la M.A.P</a:t>
            </a:r>
            <a:r>
              <a:rPr lang="it-IT" dirty="0">
                <a:cs typeface="Poppins" panose="00000500000000000000" pitchFamily="2" charset="0"/>
              </a:rPr>
              <a:t>.</a:t>
            </a:r>
            <a:endParaRPr lang="it-IT" sz="2800" noProof="0" dirty="0">
              <a:cs typeface="Poppins" panose="00000500000000000000" pitchFamily="2" charset="0"/>
            </a:endParaRPr>
          </a:p>
          <a:p>
            <a:pPr algn="just"/>
            <a:r>
              <a:rPr lang="it-IT" sz="2800" noProof="0" dirty="0">
                <a:cs typeface="Poppins" panose="00000500000000000000" pitchFamily="2" charset="0"/>
              </a:rPr>
              <a:t>Evidenziando implicitamente l’insussistenza di alcun ostacolo sostanziale o procedurale in ordine all’applicazione della M.A.P. alla persona giuridica</a:t>
            </a:r>
          </a:p>
        </p:txBody>
      </p:sp>
      <p:sp>
        <p:nvSpPr>
          <p:cNvPr id="4" name="CasellaDiTesto 3">
            <a:extLst>
              <a:ext uri="{FF2B5EF4-FFF2-40B4-BE49-F238E27FC236}">
                <a16:creationId xmlns:a16="http://schemas.microsoft.com/office/drawing/2014/main" id="{FB1FC914-5C78-1D08-5EFD-39C65490F01A}"/>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CF6BC475-2806-5FFA-432B-2F9F5D18545D}"/>
              </a:ext>
            </a:extLst>
          </p:cNvPr>
          <p:cNvSpPr txBox="1"/>
          <p:nvPr/>
        </p:nvSpPr>
        <p:spPr>
          <a:xfrm>
            <a:off x="11161295" y="6468979"/>
            <a:ext cx="914400" cy="369332"/>
          </a:xfrm>
          <a:prstGeom prst="rect">
            <a:avLst/>
          </a:prstGeom>
          <a:noFill/>
        </p:spPr>
        <p:txBody>
          <a:bodyPr wrap="square" rtlCol="0">
            <a:spAutoFit/>
          </a:bodyPr>
          <a:lstStyle/>
          <a:p>
            <a:r>
              <a:rPr lang="it-IT" dirty="0"/>
              <a:t>27</a:t>
            </a:r>
          </a:p>
        </p:txBody>
      </p:sp>
    </p:spTree>
    <p:extLst>
      <p:ext uri="{BB962C8B-B14F-4D97-AF65-F5344CB8AC3E}">
        <p14:creationId xmlns:p14="http://schemas.microsoft.com/office/powerpoint/2010/main" val="116407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8DCD635-2B49-FDDA-5109-1D26A6C306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0816D8-2654-4DCD-7CEF-367148F0CA0E}"/>
              </a:ext>
            </a:extLst>
          </p:cNvPr>
          <p:cNvSpPr>
            <a:spLocks noGrp="1"/>
          </p:cNvSpPr>
          <p:nvPr>
            <p:ph type="title"/>
          </p:nvPr>
        </p:nvSpPr>
        <p:spPr/>
        <p:txBody>
          <a:bodyPr>
            <a:noAutofit/>
          </a:bodyPr>
          <a:lstStyle/>
          <a:p>
            <a:pPr algn="ctr"/>
            <a:r>
              <a:rPr lang="it-IT" sz="2800" noProof="0" dirty="0">
                <a:latin typeface="+mn-lt"/>
              </a:rPr>
              <a:t>Profili processuali</a:t>
            </a:r>
            <a:br>
              <a:rPr lang="it-IT" sz="3600" b="1" noProof="0" dirty="0"/>
            </a:br>
            <a:r>
              <a:rPr lang="it-IT" sz="3600" b="1" noProof="0" dirty="0">
                <a:latin typeface="+mn-lt"/>
              </a:rPr>
              <a:t>Messa alla prova</a:t>
            </a:r>
            <a:br>
              <a:rPr lang="it-IT" sz="3600" b="1" noProof="0" dirty="0">
                <a:latin typeface="+mn-lt"/>
              </a:rPr>
            </a:br>
            <a:r>
              <a:rPr lang="it-IT" sz="3600" b="1" noProof="0" dirty="0">
                <a:latin typeface="+mn-lt"/>
              </a:rPr>
              <a:t>Orientamento favorevole</a:t>
            </a:r>
            <a:endParaRPr lang="it-IT" sz="3600" noProof="0" dirty="0"/>
          </a:p>
        </p:txBody>
      </p:sp>
      <p:sp>
        <p:nvSpPr>
          <p:cNvPr id="3" name="Content Placeholder 2">
            <a:extLst>
              <a:ext uri="{FF2B5EF4-FFF2-40B4-BE49-F238E27FC236}">
                <a16:creationId xmlns:a16="http://schemas.microsoft.com/office/drawing/2014/main" id="{C34260B2-7C18-FE91-E121-9F723A013C7E}"/>
              </a:ext>
            </a:extLst>
          </p:cNvPr>
          <p:cNvSpPr>
            <a:spLocks noGrp="1"/>
          </p:cNvSpPr>
          <p:nvPr>
            <p:ph idx="1"/>
          </p:nvPr>
        </p:nvSpPr>
        <p:spPr/>
        <p:txBody>
          <a:bodyPr>
            <a:normAutofit fontScale="92500" lnSpcReduction="10000"/>
          </a:bodyPr>
          <a:lstStyle/>
          <a:p>
            <a:pPr marL="0" indent="0" algn="just">
              <a:buNone/>
            </a:pPr>
            <a:r>
              <a:rPr lang="it-IT" b="1" dirty="0">
                <a:cs typeface="Poppins" panose="00000500000000000000" pitchFamily="2" charset="0"/>
              </a:rPr>
              <a:t>Trib. Bari, 22 giugno 2022</a:t>
            </a:r>
          </a:p>
          <a:p>
            <a:pPr algn="just"/>
            <a:r>
              <a:rPr lang="it-IT" sz="2800" noProof="0" dirty="0">
                <a:cs typeface="Poppins" panose="00000500000000000000" pitchFamily="2" charset="0"/>
              </a:rPr>
              <a:t>Ammette la sospensione del procedimento con messa alla prova per l’ente, considerato che:</a:t>
            </a:r>
          </a:p>
          <a:p>
            <a:pPr lvl="1" algn="just">
              <a:buFont typeface="Wingdings" panose="05000000000000000000" pitchFamily="2" charset="2"/>
              <a:buChar char="ü"/>
            </a:pPr>
            <a:r>
              <a:rPr lang="it-IT" noProof="0" dirty="0">
                <a:cs typeface="Poppins" panose="00000500000000000000" pitchFamily="2" charset="0"/>
              </a:rPr>
              <a:t>La richiesta soddisfaceva i requisiti di cui agli artt. 168-bis e 464-bis c.p.p.</a:t>
            </a:r>
          </a:p>
          <a:p>
            <a:pPr lvl="1" algn="just">
              <a:buFont typeface="Wingdings" panose="05000000000000000000" pitchFamily="2" charset="2"/>
              <a:buChar char="ü"/>
            </a:pPr>
            <a:r>
              <a:rPr lang="it-IT" dirty="0">
                <a:cs typeface="Poppins" panose="00000500000000000000" pitchFamily="2" charset="0"/>
              </a:rPr>
              <a:t>Sussistevano i requisiti oggettivi per l’applicazione dell’istituto della M.A.P. perché il reato presupposto rientrava in quelli indicati nell’art. 168-bis c.p.</a:t>
            </a:r>
          </a:p>
          <a:p>
            <a:pPr lvl="1" algn="just">
              <a:buFont typeface="Wingdings" panose="05000000000000000000" pitchFamily="2" charset="2"/>
              <a:buChar char="ü"/>
            </a:pPr>
            <a:r>
              <a:rPr lang="it-IT" noProof="0" dirty="0">
                <a:cs typeface="Poppins" panose="00000500000000000000" pitchFamily="2" charset="0"/>
              </a:rPr>
              <a:t>Sussistevano i presupposti soggettivi perché all’ente non era già stata concessa la M.A.P.</a:t>
            </a:r>
          </a:p>
          <a:p>
            <a:pPr algn="just"/>
            <a:r>
              <a:rPr lang="it-IT" dirty="0">
                <a:cs typeface="Poppins" panose="00000500000000000000" pitchFamily="2" charset="0"/>
              </a:rPr>
              <a:t>La società era una «</a:t>
            </a:r>
            <a:r>
              <a:rPr lang="it-IT" dirty="0" err="1">
                <a:cs typeface="Poppins" panose="00000500000000000000" pitchFamily="2" charset="0"/>
              </a:rPr>
              <a:t>Srl</a:t>
            </a:r>
            <a:r>
              <a:rPr lang="it-IT" dirty="0">
                <a:cs typeface="Poppins" panose="00000500000000000000" pitchFamily="2" charset="0"/>
              </a:rPr>
              <a:t> Unipersonale» imputata ex art. 25-septies D.lgs. n. 231/2001 perché il difetto di organizzazione aveva corroborato la verificazione dell’evento violento in danno al lavoratore in violazione delle norma antinfortunistiche</a:t>
            </a:r>
            <a:endParaRPr lang="it-IT" sz="2800" noProof="0" dirty="0">
              <a:cs typeface="Poppins" panose="00000500000000000000" pitchFamily="2" charset="0"/>
            </a:endParaRPr>
          </a:p>
        </p:txBody>
      </p:sp>
      <p:sp>
        <p:nvSpPr>
          <p:cNvPr id="4" name="CasellaDiTesto 3">
            <a:extLst>
              <a:ext uri="{FF2B5EF4-FFF2-40B4-BE49-F238E27FC236}">
                <a16:creationId xmlns:a16="http://schemas.microsoft.com/office/drawing/2014/main" id="{0F36E4AF-2860-6D4D-5A72-5B8751717631}"/>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2C411E5C-10C9-469A-41C9-6AE0AD932E10}"/>
              </a:ext>
            </a:extLst>
          </p:cNvPr>
          <p:cNvSpPr txBox="1"/>
          <p:nvPr/>
        </p:nvSpPr>
        <p:spPr>
          <a:xfrm>
            <a:off x="11161295" y="6468979"/>
            <a:ext cx="914400" cy="369332"/>
          </a:xfrm>
          <a:prstGeom prst="rect">
            <a:avLst/>
          </a:prstGeom>
          <a:noFill/>
        </p:spPr>
        <p:txBody>
          <a:bodyPr wrap="square" rtlCol="0">
            <a:spAutoFit/>
          </a:bodyPr>
          <a:lstStyle/>
          <a:p>
            <a:r>
              <a:rPr lang="it-IT" dirty="0"/>
              <a:t>28</a:t>
            </a:r>
          </a:p>
        </p:txBody>
      </p:sp>
    </p:spTree>
    <p:extLst>
      <p:ext uri="{BB962C8B-B14F-4D97-AF65-F5344CB8AC3E}">
        <p14:creationId xmlns:p14="http://schemas.microsoft.com/office/powerpoint/2010/main" val="308053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3E9BE5D-404A-9095-4DE8-7FAE22AAC0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1B50A2-2E53-E816-0DEE-97CA8DB1E2D0}"/>
              </a:ext>
            </a:extLst>
          </p:cNvPr>
          <p:cNvSpPr>
            <a:spLocks noGrp="1"/>
          </p:cNvSpPr>
          <p:nvPr>
            <p:ph type="title"/>
          </p:nvPr>
        </p:nvSpPr>
        <p:spPr/>
        <p:txBody>
          <a:bodyPr>
            <a:noAutofit/>
          </a:bodyPr>
          <a:lstStyle/>
          <a:p>
            <a:pPr algn="ctr"/>
            <a:r>
              <a:rPr lang="it-IT" sz="2800" noProof="0" dirty="0">
                <a:latin typeface="+mn-lt"/>
              </a:rPr>
              <a:t>Profili processuali</a:t>
            </a:r>
            <a:br>
              <a:rPr lang="it-IT" sz="3600" b="1" noProof="0" dirty="0"/>
            </a:br>
            <a:r>
              <a:rPr lang="it-IT" sz="3600" b="1" noProof="0" dirty="0">
                <a:latin typeface="+mn-lt"/>
              </a:rPr>
              <a:t>Messa alla prova</a:t>
            </a:r>
            <a:br>
              <a:rPr lang="it-IT" sz="3600" b="1" noProof="0" dirty="0">
                <a:latin typeface="+mn-lt"/>
              </a:rPr>
            </a:br>
            <a:r>
              <a:rPr lang="it-IT" sz="3600" b="1" noProof="0" dirty="0">
                <a:latin typeface="+mn-lt"/>
              </a:rPr>
              <a:t>Orientamento favorevole</a:t>
            </a:r>
            <a:endParaRPr lang="it-IT" sz="3600" noProof="0" dirty="0"/>
          </a:p>
        </p:txBody>
      </p:sp>
      <p:sp>
        <p:nvSpPr>
          <p:cNvPr id="3" name="Content Placeholder 2">
            <a:extLst>
              <a:ext uri="{FF2B5EF4-FFF2-40B4-BE49-F238E27FC236}">
                <a16:creationId xmlns:a16="http://schemas.microsoft.com/office/drawing/2014/main" id="{3C178FFB-2D9F-F4B8-C18B-F7599BA95F3D}"/>
              </a:ext>
            </a:extLst>
          </p:cNvPr>
          <p:cNvSpPr>
            <a:spLocks noGrp="1"/>
          </p:cNvSpPr>
          <p:nvPr>
            <p:ph idx="1"/>
          </p:nvPr>
        </p:nvSpPr>
        <p:spPr/>
        <p:txBody>
          <a:bodyPr>
            <a:normAutofit fontScale="85000" lnSpcReduction="10000"/>
          </a:bodyPr>
          <a:lstStyle/>
          <a:p>
            <a:pPr marL="0" indent="0" algn="just">
              <a:buNone/>
            </a:pPr>
            <a:r>
              <a:rPr lang="it-IT" b="1" dirty="0">
                <a:cs typeface="Poppins" panose="00000500000000000000" pitchFamily="2" charset="0"/>
              </a:rPr>
              <a:t>Trib. Bari, 22 giugno 2022</a:t>
            </a:r>
          </a:p>
          <a:p>
            <a:pPr algn="just"/>
            <a:r>
              <a:rPr lang="it-IT" dirty="0">
                <a:cs typeface="Poppins" panose="00000500000000000000" pitchFamily="2" charset="0"/>
              </a:rPr>
              <a:t>Prescrizioni impartite:</a:t>
            </a:r>
          </a:p>
          <a:p>
            <a:pPr algn="just"/>
            <a:r>
              <a:rPr lang="it-IT" dirty="0">
                <a:cs typeface="Poppins" panose="00000500000000000000" pitchFamily="2" charset="0"/>
              </a:rPr>
              <a:t>Mantenere contatti frequenti con U.E.P.E.</a:t>
            </a:r>
          </a:p>
          <a:p>
            <a:pPr lvl="1" algn="just">
              <a:buFont typeface="Wingdings" panose="05000000000000000000" pitchFamily="2" charset="2"/>
              <a:buChar char="ü"/>
            </a:pPr>
            <a:r>
              <a:rPr lang="it-IT" dirty="0">
                <a:cs typeface="Poppins" panose="00000500000000000000" pitchFamily="2" charset="0"/>
              </a:rPr>
              <a:t>Svolgere lavori di pubblica utilità presso una onlus con il compito di lavori di manutenzione ordinaria su impianti elettrici e televisivi dal lunedì al venerdì a seconda delle esigenze, nonché a chiamata dell’associazione</a:t>
            </a:r>
          </a:p>
          <a:p>
            <a:pPr lvl="1" algn="just">
              <a:buFont typeface="Wingdings" panose="05000000000000000000" pitchFamily="2" charset="2"/>
              <a:buChar char="ü"/>
            </a:pPr>
            <a:r>
              <a:rPr lang="it-IT" dirty="0">
                <a:cs typeface="Poppins" panose="00000500000000000000" pitchFamily="2" charset="0"/>
              </a:rPr>
              <a:t>Svolgere attività di volontariato consistente nella donazione di €5000 a favore della protezione civile</a:t>
            </a:r>
          </a:p>
          <a:p>
            <a:pPr algn="just"/>
            <a:r>
              <a:rPr lang="it-IT" dirty="0">
                <a:cs typeface="Poppins" panose="00000500000000000000" pitchFamily="2" charset="0"/>
              </a:rPr>
              <a:t>L’ente aveva già liquidato integralmente il risarcimento a favore della persona offesa</a:t>
            </a:r>
          </a:p>
          <a:p>
            <a:pPr algn="just"/>
            <a:r>
              <a:rPr lang="it-IT" dirty="0">
                <a:cs typeface="Poppins" panose="00000500000000000000" pitchFamily="2" charset="0"/>
              </a:rPr>
              <a:t>La società prima dell’apertura del dibattimento di primo grado aveva eliminato le carenze organizzative mediante l’adozione di un modello organizzativo ritenuto idoneo a prevenire reati della stessa specie di quello verificatosi</a:t>
            </a:r>
          </a:p>
          <a:p>
            <a:pPr algn="just"/>
            <a:endParaRPr lang="it-IT" sz="2800" noProof="0" dirty="0">
              <a:cs typeface="Poppins" panose="00000500000000000000" pitchFamily="2" charset="0"/>
            </a:endParaRPr>
          </a:p>
          <a:p>
            <a:pPr algn="just"/>
            <a:endParaRPr lang="it-IT" sz="2800" noProof="0" dirty="0">
              <a:cs typeface="Poppins" panose="00000500000000000000" pitchFamily="2" charset="0"/>
            </a:endParaRPr>
          </a:p>
        </p:txBody>
      </p:sp>
      <p:sp>
        <p:nvSpPr>
          <p:cNvPr id="4" name="CasellaDiTesto 3">
            <a:extLst>
              <a:ext uri="{FF2B5EF4-FFF2-40B4-BE49-F238E27FC236}">
                <a16:creationId xmlns:a16="http://schemas.microsoft.com/office/drawing/2014/main" id="{C0248A01-1B19-2485-8FBE-A45EB4CB25DB}"/>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E94E8A4D-035F-096E-5903-C3AA03560EC4}"/>
              </a:ext>
            </a:extLst>
          </p:cNvPr>
          <p:cNvSpPr txBox="1"/>
          <p:nvPr/>
        </p:nvSpPr>
        <p:spPr>
          <a:xfrm>
            <a:off x="11161295" y="6468979"/>
            <a:ext cx="914400" cy="369332"/>
          </a:xfrm>
          <a:prstGeom prst="rect">
            <a:avLst/>
          </a:prstGeom>
          <a:noFill/>
        </p:spPr>
        <p:txBody>
          <a:bodyPr wrap="square" rtlCol="0">
            <a:spAutoFit/>
          </a:bodyPr>
          <a:lstStyle/>
          <a:p>
            <a:r>
              <a:rPr lang="it-IT" dirty="0"/>
              <a:t>29</a:t>
            </a:r>
          </a:p>
        </p:txBody>
      </p:sp>
    </p:spTree>
    <p:extLst>
      <p:ext uri="{BB962C8B-B14F-4D97-AF65-F5344CB8AC3E}">
        <p14:creationId xmlns:p14="http://schemas.microsoft.com/office/powerpoint/2010/main" val="2273153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C922C6C-81A1-21FE-EBAB-D26267D4E8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CDAFBA-FC13-342F-A192-2FFE9CC7FBA9}"/>
              </a:ext>
            </a:extLst>
          </p:cNvPr>
          <p:cNvSpPr>
            <a:spLocks noGrp="1"/>
          </p:cNvSpPr>
          <p:nvPr>
            <p:ph type="title"/>
          </p:nvPr>
        </p:nvSpPr>
        <p:spPr/>
        <p:txBody>
          <a:bodyPr>
            <a:noAutofit/>
          </a:bodyPr>
          <a:lstStyle/>
          <a:p>
            <a:pPr algn="ctr"/>
            <a:r>
              <a:rPr lang="it-IT" sz="2800" noProof="0" dirty="0">
                <a:latin typeface="+mn-lt"/>
              </a:rPr>
              <a:t>Profili processuali</a:t>
            </a:r>
            <a:br>
              <a:rPr lang="it-IT" sz="3600" b="1" noProof="0" dirty="0"/>
            </a:br>
            <a:r>
              <a:rPr lang="it-IT" sz="3600" b="1" noProof="0" dirty="0">
                <a:latin typeface="+mn-lt"/>
              </a:rPr>
              <a:t>Messa alla prova</a:t>
            </a:r>
            <a:br>
              <a:rPr lang="it-IT" sz="3600" b="1" noProof="0" dirty="0">
                <a:latin typeface="+mn-lt"/>
              </a:rPr>
            </a:br>
            <a:r>
              <a:rPr lang="it-IT" sz="3600" b="1" noProof="0" dirty="0">
                <a:latin typeface="+mn-lt"/>
              </a:rPr>
              <a:t>Orientamento favorevole</a:t>
            </a:r>
            <a:endParaRPr lang="it-IT" sz="3600" noProof="0" dirty="0"/>
          </a:p>
        </p:txBody>
      </p:sp>
      <p:sp>
        <p:nvSpPr>
          <p:cNvPr id="3" name="Content Placeholder 2">
            <a:extLst>
              <a:ext uri="{FF2B5EF4-FFF2-40B4-BE49-F238E27FC236}">
                <a16:creationId xmlns:a16="http://schemas.microsoft.com/office/drawing/2014/main" id="{1C1D1A5F-EF68-3A48-B656-65D59A0C9CAA}"/>
              </a:ext>
            </a:extLst>
          </p:cNvPr>
          <p:cNvSpPr>
            <a:spLocks noGrp="1"/>
          </p:cNvSpPr>
          <p:nvPr>
            <p:ph idx="1"/>
          </p:nvPr>
        </p:nvSpPr>
        <p:spPr/>
        <p:txBody>
          <a:bodyPr>
            <a:normAutofit/>
          </a:bodyPr>
          <a:lstStyle/>
          <a:p>
            <a:pPr marL="0" indent="0" algn="just">
              <a:buNone/>
            </a:pPr>
            <a:r>
              <a:rPr lang="it-IT" b="1" dirty="0">
                <a:cs typeface="Poppins" panose="00000500000000000000" pitchFamily="2" charset="0"/>
              </a:rPr>
              <a:t>Trib. Perugia, 7 febbraio 2024</a:t>
            </a:r>
          </a:p>
          <a:p>
            <a:pPr algn="just"/>
            <a:r>
              <a:rPr lang="it-IT" sz="2800" noProof="0" dirty="0">
                <a:cs typeface="Poppins" panose="00000500000000000000" pitchFamily="2" charset="0"/>
              </a:rPr>
              <a:t>Ammette la messa alla prova per la società </a:t>
            </a:r>
            <a:r>
              <a:rPr lang="it-IT" dirty="0">
                <a:cs typeface="Poppins" panose="00000500000000000000" pitchFamily="2" charset="0"/>
              </a:rPr>
              <a:t>imputata ex art. 25-septies D.lgs. n. 231/2001</a:t>
            </a:r>
          </a:p>
          <a:p>
            <a:pPr lvl="1" algn="just">
              <a:buFont typeface="Wingdings" panose="05000000000000000000" pitchFamily="2" charset="2"/>
              <a:buChar char="ü"/>
            </a:pPr>
            <a:r>
              <a:rPr lang="it-IT" noProof="0" dirty="0">
                <a:cs typeface="Poppins" panose="00000500000000000000" pitchFamily="2" charset="0"/>
              </a:rPr>
              <a:t>La società aveva provveduto al risarcimento del danno verso la persona offesa e verso i suoi prossimi o congiunti</a:t>
            </a:r>
          </a:p>
          <a:p>
            <a:pPr lvl="1" algn="just">
              <a:buFont typeface="Wingdings" panose="05000000000000000000" pitchFamily="2" charset="2"/>
              <a:buChar char="ü"/>
            </a:pPr>
            <a:r>
              <a:rPr lang="it-IT" dirty="0">
                <a:cs typeface="Poppins" panose="00000500000000000000" pitchFamily="2" charset="0"/>
              </a:rPr>
              <a:t>La società si era dotata di un modello organizzativo idoneo a prevenire reati delle stessa specie di quello verificatosi</a:t>
            </a:r>
          </a:p>
          <a:p>
            <a:pPr lvl="1" algn="just">
              <a:buFont typeface="Wingdings" panose="05000000000000000000" pitchFamily="2" charset="2"/>
              <a:buChar char="ü"/>
            </a:pPr>
            <a:r>
              <a:rPr lang="it-IT" noProof="0" dirty="0">
                <a:cs typeface="Poppins" panose="00000500000000000000" pitchFamily="2" charset="0"/>
              </a:rPr>
              <a:t>La società aveva rispettato le regole contenuto </a:t>
            </a:r>
            <a:r>
              <a:rPr lang="it-IT" dirty="0">
                <a:cs typeface="Poppins" panose="00000500000000000000" pitchFamily="2" charset="0"/>
              </a:rPr>
              <a:t>nel codice etico adottato</a:t>
            </a:r>
            <a:r>
              <a:rPr lang="it-IT" noProof="0" dirty="0">
                <a:cs typeface="Poppins" panose="00000500000000000000" pitchFamily="2" charset="0"/>
              </a:rPr>
              <a:t> </a:t>
            </a:r>
          </a:p>
          <a:p>
            <a:pPr algn="just"/>
            <a:endParaRPr lang="it-IT" sz="2800" noProof="0" dirty="0">
              <a:cs typeface="Poppins" panose="00000500000000000000" pitchFamily="2" charset="0"/>
            </a:endParaRPr>
          </a:p>
        </p:txBody>
      </p:sp>
      <p:sp>
        <p:nvSpPr>
          <p:cNvPr id="4" name="CasellaDiTesto 3">
            <a:extLst>
              <a:ext uri="{FF2B5EF4-FFF2-40B4-BE49-F238E27FC236}">
                <a16:creationId xmlns:a16="http://schemas.microsoft.com/office/drawing/2014/main" id="{AA9BD36E-672A-47CA-8D6A-8A6DD2A83BAB}"/>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77954D98-5469-DCB7-C460-0EA561CCB17B}"/>
              </a:ext>
            </a:extLst>
          </p:cNvPr>
          <p:cNvSpPr txBox="1"/>
          <p:nvPr/>
        </p:nvSpPr>
        <p:spPr>
          <a:xfrm>
            <a:off x="11161295" y="6468979"/>
            <a:ext cx="914400" cy="369332"/>
          </a:xfrm>
          <a:prstGeom prst="rect">
            <a:avLst/>
          </a:prstGeom>
          <a:noFill/>
        </p:spPr>
        <p:txBody>
          <a:bodyPr wrap="square" rtlCol="0">
            <a:spAutoFit/>
          </a:bodyPr>
          <a:lstStyle/>
          <a:p>
            <a:r>
              <a:rPr lang="it-IT" dirty="0"/>
              <a:t>30</a:t>
            </a:r>
          </a:p>
        </p:txBody>
      </p:sp>
    </p:spTree>
    <p:extLst>
      <p:ext uri="{BB962C8B-B14F-4D97-AF65-F5344CB8AC3E}">
        <p14:creationId xmlns:p14="http://schemas.microsoft.com/office/powerpoint/2010/main" val="1236668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75D5770-52EE-C14D-FE59-8C8F45D064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855FDD-744F-D9B9-31B1-B772E56603DE}"/>
              </a:ext>
            </a:extLst>
          </p:cNvPr>
          <p:cNvSpPr>
            <a:spLocks noGrp="1"/>
          </p:cNvSpPr>
          <p:nvPr>
            <p:ph type="title"/>
          </p:nvPr>
        </p:nvSpPr>
        <p:spPr/>
        <p:txBody>
          <a:bodyPr>
            <a:noAutofit/>
          </a:bodyPr>
          <a:lstStyle/>
          <a:p>
            <a:pPr algn="ctr"/>
            <a:r>
              <a:rPr lang="it-IT" sz="2800" noProof="0" dirty="0">
                <a:latin typeface="+mn-lt"/>
              </a:rPr>
              <a:t>Profili processuali</a:t>
            </a:r>
            <a:br>
              <a:rPr lang="it-IT" sz="3600" b="1" noProof="0" dirty="0"/>
            </a:br>
            <a:r>
              <a:rPr lang="it-IT" sz="3600" b="1" noProof="0" dirty="0">
                <a:latin typeface="+mn-lt"/>
              </a:rPr>
              <a:t>Messa alla prova</a:t>
            </a:r>
            <a:br>
              <a:rPr lang="it-IT" sz="3600" b="1" noProof="0" dirty="0">
                <a:latin typeface="+mn-lt"/>
              </a:rPr>
            </a:br>
            <a:r>
              <a:rPr lang="it-IT" sz="3600" b="1" noProof="0" dirty="0">
                <a:latin typeface="+mn-lt"/>
              </a:rPr>
              <a:t>Orientamento favorevole</a:t>
            </a:r>
            <a:endParaRPr lang="it-IT" sz="3600" noProof="0" dirty="0"/>
          </a:p>
        </p:txBody>
      </p:sp>
      <p:sp>
        <p:nvSpPr>
          <p:cNvPr id="3" name="Content Placeholder 2">
            <a:extLst>
              <a:ext uri="{FF2B5EF4-FFF2-40B4-BE49-F238E27FC236}">
                <a16:creationId xmlns:a16="http://schemas.microsoft.com/office/drawing/2014/main" id="{2E671BB7-CF31-D2D0-8D71-71B8E1B76206}"/>
              </a:ext>
            </a:extLst>
          </p:cNvPr>
          <p:cNvSpPr>
            <a:spLocks noGrp="1"/>
          </p:cNvSpPr>
          <p:nvPr>
            <p:ph idx="1"/>
          </p:nvPr>
        </p:nvSpPr>
        <p:spPr/>
        <p:txBody>
          <a:bodyPr>
            <a:normAutofit/>
          </a:bodyPr>
          <a:lstStyle/>
          <a:p>
            <a:pPr marL="0" indent="0" algn="just">
              <a:buNone/>
            </a:pPr>
            <a:r>
              <a:rPr lang="it-IT" b="1" dirty="0">
                <a:cs typeface="Poppins" panose="00000500000000000000" pitchFamily="2" charset="0"/>
              </a:rPr>
              <a:t>Trib. Perugia, 7 febbraio 2024</a:t>
            </a:r>
          </a:p>
          <a:p>
            <a:pPr algn="just"/>
            <a:r>
              <a:rPr lang="it-IT" dirty="0">
                <a:cs typeface="Poppins" panose="00000500000000000000" pitchFamily="2" charset="0"/>
              </a:rPr>
              <a:t>Obblighi e prescrizioni impartite:</a:t>
            </a:r>
          </a:p>
          <a:p>
            <a:pPr lvl="1" algn="just">
              <a:buFont typeface="Wingdings" panose="05000000000000000000" pitchFamily="2" charset="2"/>
              <a:buChar char="ü"/>
            </a:pPr>
            <a:r>
              <a:rPr lang="it-IT" noProof="0" dirty="0">
                <a:cs typeface="Poppins" panose="00000500000000000000" pitchFamily="2" charset="0"/>
              </a:rPr>
              <a:t>La società si era obbligata a finanziare un corso con al «Croce Rossa»</a:t>
            </a:r>
            <a:endParaRPr lang="it-IT" dirty="0">
              <a:cs typeface="Poppins" panose="00000500000000000000" pitchFamily="2" charset="0"/>
            </a:endParaRPr>
          </a:p>
          <a:p>
            <a:pPr lvl="1" algn="just">
              <a:buFont typeface="Wingdings" panose="05000000000000000000" pitchFamily="2" charset="2"/>
              <a:buChar char="ü"/>
            </a:pPr>
            <a:r>
              <a:rPr lang="it-IT" noProof="0" dirty="0">
                <a:cs typeface="Poppins" panose="00000500000000000000" pitchFamily="2" charset="0"/>
              </a:rPr>
              <a:t>La società si era obbligata a versare somme di denaro alla «Croce Rossa» per l’acquisto di DPI e di un’auto medica</a:t>
            </a:r>
          </a:p>
          <a:p>
            <a:pPr lvl="1" algn="just">
              <a:buFont typeface="Wingdings" panose="05000000000000000000" pitchFamily="2" charset="2"/>
              <a:buChar char="ü"/>
            </a:pPr>
            <a:r>
              <a:rPr lang="it-IT" dirty="0">
                <a:cs typeface="Poppins" panose="00000500000000000000" pitchFamily="2" charset="0"/>
              </a:rPr>
              <a:t>La durata della M.A.P. veniva prevista di 6 mesi</a:t>
            </a:r>
            <a:endParaRPr lang="it-IT" noProof="0" dirty="0">
              <a:cs typeface="Poppins" panose="00000500000000000000" pitchFamily="2" charset="0"/>
            </a:endParaRPr>
          </a:p>
        </p:txBody>
      </p:sp>
      <p:sp>
        <p:nvSpPr>
          <p:cNvPr id="4" name="CasellaDiTesto 3">
            <a:extLst>
              <a:ext uri="{FF2B5EF4-FFF2-40B4-BE49-F238E27FC236}">
                <a16:creationId xmlns:a16="http://schemas.microsoft.com/office/drawing/2014/main" id="{FB4EBCA3-CF1E-2B15-BCBA-7E22384B838A}"/>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635EA286-F197-2073-96BF-4D464FAF5802}"/>
              </a:ext>
            </a:extLst>
          </p:cNvPr>
          <p:cNvSpPr txBox="1"/>
          <p:nvPr/>
        </p:nvSpPr>
        <p:spPr>
          <a:xfrm>
            <a:off x="11161295" y="6468979"/>
            <a:ext cx="914400" cy="369332"/>
          </a:xfrm>
          <a:prstGeom prst="rect">
            <a:avLst/>
          </a:prstGeom>
          <a:noFill/>
        </p:spPr>
        <p:txBody>
          <a:bodyPr wrap="square" rtlCol="0">
            <a:spAutoFit/>
          </a:bodyPr>
          <a:lstStyle/>
          <a:p>
            <a:r>
              <a:rPr lang="it-IT" dirty="0"/>
              <a:t>31</a:t>
            </a:r>
          </a:p>
        </p:txBody>
      </p:sp>
    </p:spTree>
    <p:extLst>
      <p:ext uri="{BB962C8B-B14F-4D97-AF65-F5344CB8AC3E}">
        <p14:creationId xmlns:p14="http://schemas.microsoft.com/office/powerpoint/2010/main" val="566422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FA9CD86-1ECB-459F-BC15-517E857D14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CBFA9E-A02C-48C1-F948-67990131C09C}"/>
              </a:ext>
            </a:extLst>
          </p:cNvPr>
          <p:cNvSpPr>
            <a:spLocks noGrp="1"/>
          </p:cNvSpPr>
          <p:nvPr>
            <p:ph type="title"/>
          </p:nvPr>
        </p:nvSpPr>
        <p:spPr/>
        <p:txBody>
          <a:bodyPr>
            <a:noAutofit/>
          </a:bodyPr>
          <a:lstStyle/>
          <a:p>
            <a:pPr algn="ctr"/>
            <a:r>
              <a:rPr lang="it-IT" sz="2800" noProof="0" dirty="0">
                <a:latin typeface="+mn-lt"/>
              </a:rPr>
              <a:t>Profili processuali</a:t>
            </a:r>
            <a:br>
              <a:rPr lang="it-IT" sz="3600" b="1" noProof="0" dirty="0"/>
            </a:br>
            <a:r>
              <a:rPr lang="it-IT" sz="3600" b="1" noProof="0" dirty="0">
                <a:latin typeface="+mn-lt"/>
              </a:rPr>
              <a:t>Messa alla prova</a:t>
            </a:r>
            <a:br>
              <a:rPr lang="it-IT" sz="3600" b="1" noProof="0" dirty="0">
                <a:latin typeface="+mn-lt"/>
              </a:rPr>
            </a:br>
            <a:r>
              <a:rPr lang="it-IT" sz="3600" b="1" noProof="0" dirty="0">
                <a:latin typeface="+mn-lt"/>
              </a:rPr>
              <a:t>Orientamento contrario</a:t>
            </a:r>
            <a:endParaRPr lang="it-IT" sz="3600" noProof="0" dirty="0"/>
          </a:p>
        </p:txBody>
      </p:sp>
      <p:sp>
        <p:nvSpPr>
          <p:cNvPr id="3" name="Content Placeholder 2">
            <a:extLst>
              <a:ext uri="{FF2B5EF4-FFF2-40B4-BE49-F238E27FC236}">
                <a16:creationId xmlns:a16="http://schemas.microsoft.com/office/drawing/2014/main" id="{64938A36-F62B-DE23-D720-2F2D0E54BB02}"/>
              </a:ext>
            </a:extLst>
          </p:cNvPr>
          <p:cNvSpPr>
            <a:spLocks noGrp="1"/>
          </p:cNvSpPr>
          <p:nvPr>
            <p:ph idx="1"/>
          </p:nvPr>
        </p:nvSpPr>
        <p:spPr/>
        <p:txBody>
          <a:bodyPr>
            <a:normAutofit fontScale="85000" lnSpcReduction="10000"/>
          </a:bodyPr>
          <a:lstStyle/>
          <a:p>
            <a:pPr marL="0" indent="0" algn="just">
              <a:buNone/>
            </a:pPr>
            <a:r>
              <a:rPr lang="it-IT" b="1" dirty="0">
                <a:cs typeface="Poppins" panose="00000500000000000000" pitchFamily="2" charset="0"/>
              </a:rPr>
              <a:t>Cass. </a:t>
            </a:r>
            <a:r>
              <a:rPr lang="it-IT" b="1" dirty="0" err="1">
                <a:cs typeface="Poppins" panose="00000500000000000000" pitchFamily="2" charset="0"/>
              </a:rPr>
              <a:t>pen</a:t>
            </a:r>
            <a:r>
              <a:rPr lang="it-IT" b="1" dirty="0">
                <a:cs typeface="Poppins" panose="00000500000000000000" pitchFamily="2" charset="0"/>
              </a:rPr>
              <a:t>., S.U., 6 aprile 2023, n. 14840</a:t>
            </a:r>
          </a:p>
          <a:p>
            <a:pPr algn="just"/>
            <a:r>
              <a:rPr lang="it-IT" dirty="0">
                <a:cs typeface="Poppins" panose="00000500000000000000" pitchFamily="2" charset="0"/>
              </a:rPr>
              <a:t>La società era imputata ex art. imputata ex art. 25-septies D.lgs. n. 231/2001</a:t>
            </a:r>
          </a:p>
          <a:p>
            <a:pPr algn="just"/>
            <a:r>
              <a:rPr lang="it-IT" dirty="0">
                <a:cs typeface="Poppins" panose="00000500000000000000" pitchFamily="2" charset="0"/>
              </a:rPr>
              <a:t>La Corte ha escluso che la M.A.P. possa essere applicata a una persona giuridica</a:t>
            </a:r>
          </a:p>
          <a:p>
            <a:pPr algn="just"/>
            <a:r>
              <a:rPr lang="it-IT" dirty="0">
                <a:cs typeface="Poppins" panose="00000500000000000000" pitchFamily="2" charset="0"/>
              </a:rPr>
              <a:t>La Corte invoca la riserva di legge contro i tentativi di introdurre nei confronti dell’ente un trattamento sanzionatorio penale di cui non è per legge destinatario</a:t>
            </a:r>
          </a:p>
          <a:p>
            <a:pPr algn="just"/>
            <a:r>
              <a:rPr lang="it-IT" dirty="0">
                <a:cs typeface="Poppins" panose="00000500000000000000" pitchFamily="2" charset="0"/>
              </a:rPr>
              <a:t>La Corte ha escluso la possibilità di un’applicazione analogia in </a:t>
            </a:r>
            <a:r>
              <a:rPr lang="it-IT" dirty="0" err="1">
                <a:cs typeface="Poppins" panose="00000500000000000000" pitchFamily="2" charset="0"/>
              </a:rPr>
              <a:t>bonam</a:t>
            </a:r>
            <a:r>
              <a:rPr lang="it-IT" dirty="0">
                <a:cs typeface="Poppins" panose="00000500000000000000" pitchFamily="2" charset="0"/>
              </a:rPr>
              <a:t> </a:t>
            </a:r>
            <a:r>
              <a:rPr lang="it-IT" dirty="0" err="1">
                <a:cs typeface="Poppins" panose="00000500000000000000" pitchFamily="2" charset="0"/>
              </a:rPr>
              <a:t>partem</a:t>
            </a:r>
            <a:r>
              <a:rPr lang="it-IT" dirty="0">
                <a:cs typeface="Poppins" panose="00000500000000000000" pitchFamily="2" charset="0"/>
              </a:rPr>
              <a:t>. Ciò che osta è che i due strumenti punitivi (penale per le persone fisiche e per gli enti) non sono omogenei. Nell’applicare la M.A.P. agli enti il giudice dovrebbe rimodulare e descrivere la sanzione, nonché rideterminare le ipotesi di irrogazione della sanzione, in breve, riscrivere ex novo i presupposti e conseguenze dell’istituto in evidente violazione con l’art. 25, c. 2, Cost. </a:t>
            </a:r>
          </a:p>
        </p:txBody>
      </p:sp>
      <p:sp>
        <p:nvSpPr>
          <p:cNvPr id="4" name="CasellaDiTesto 3">
            <a:extLst>
              <a:ext uri="{FF2B5EF4-FFF2-40B4-BE49-F238E27FC236}">
                <a16:creationId xmlns:a16="http://schemas.microsoft.com/office/drawing/2014/main" id="{1FCC5171-5BA7-E7FD-3CF5-E49F77A382C4}"/>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F63A84F8-7D85-15F7-3B21-8B48885370FE}"/>
              </a:ext>
            </a:extLst>
          </p:cNvPr>
          <p:cNvSpPr txBox="1"/>
          <p:nvPr/>
        </p:nvSpPr>
        <p:spPr>
          <a:xfrm>
            <a:off x="11161295" y="6468979"/>
            <a:ext cx="914400" cy="369332"/>
          </a:xfrm>
          <a:prstGeom prst="rect">
            <a:avLst/>
          </a:prstGeom>
          <a:noFill/>
        </p:spPr>
        <p:txBody>
          <a:bodyPr wrap="square" rtlCol="0">
            <a:spAutoFit/>
          </a:bodyPr>
          <a:lstStyle/>
          <a:p>
            <a:r>
              <a:rPr lang="it-IT" dirty="0"/>
              <a:t>34</a:t>
            </a:r>
          </a:p>
        </p:txBody>
      </p:sp>
    </p:spTree>
    <p:extLst>
      <p:ext uri="{BB962C8B-B14F-4D97-AF65-F5344CB8AC3E}">
        <p14:creationId xmlns:p14="http://schemas.microsoft.com/office/powerpoint/2010/main" val="36003278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FFCECD8-18F4-879D-D16C-6AE5DE9DA7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478225-089A-1B4F-D1B3-87BBCFBC072D}"/>
              </a:ext>
            </a:extLst>
          </p:cNvPr>
          <p:cNvSpPr>
            <a:spLocks noGrp="1"/>
          </p:cNvSpPr>
          <p:nvPr>
            <p:ph type="title"/>
          </p:nvPr>
        </p:nvSpPr>
        <p:spPr/>
        <p:txBody>
          <a:bodyPr>
            <a:noAutofit/>
          </a:bodyPr>
          <a:lstStyle/>
          <a:p>
            <a:pPr algn="ctr"/>
            <a:r>
              <a:rPr lang="it-IT" sz="2800" noProof="0">
                <a:latin typeface="+mn-lt"/>
              </a:rPr>
              <a:t>Profili processuali</a:t>
            </a:r>
            <a:br>
              <a:rPr lang="it-IT" sz="3600" b="1" noProof="0"/>
            </a:br>
            <a:r>
              <a:rPr lang="it-IT" sz="3600" b="1" noProof="0">
                <a:latin typeface="+mn-lt"/>
              </a:rPr>
              <a:t>Messa alla prova</a:t>
            </a:r>
            <a:br>
              <a:rPr lang="it-IT" sz="3600" b="1" noProof="0">
                <a:latin typeface="+mn-lt"/>
              </a:rPr>
            </a:br>
            <a:r>
              <a:rPr lang="it-IT" sz="3600" b="1" noProof="0">
                <a:latin typeface="+mn-lt"/>
              </a:rPr>
              <a:t>Orientamento contrario</a:t>
            </a:r>
            <a:endParaRPr lang="it-IT" sz="3600" noProof="0" dirty="0"/>
          </a:p>
        </p:txBody>
      </p:sp>
      <p:sp>
        <p:nvSpPr>
          <p:cNvPr id="3" name="Content Placeholder 2">
            <a:extLst>
              <a:ext uri="{FF2B5EF4-FFF2-40B4-BE49-F238E27FC236}">
                <a16:creationId xmlns:a16="http://schemas.microsoft.com/office/drawing/2014/main" id="{A3B8CF59-DDB0-2928-7C9E-63192D87C729}"/>
              </a:ext>
            </a:extLst>
          </p:cNvPr>
          <p:cNvSpPr>
            <a:spLocks noGrp="1"/>
          </p:cNvSpPr>
          <p:nvPr>
            <p:ph idx="1"/>
          </p:nvPr>
        </p:nvSpPr>
        <p:spPr/>
        <p:txBody>
          <a:bodyPr>
            <a:normAutofit/>
          </a:bodyPr>
          <a:lstStyle/>
          <a:p>
            <a:pPr marL="0" indent="0" algn="just">
              <a:buNone/>
            </a:pPr>
            <a:r>
              <a:rPr lang="it-IT" b="1" dirty="0">
                <a:cs typeface="Poppins" panose="00000500000000000000" pitchFamily="2" charset="0"/>
              </a:rPr>
              <a:t>Cass. </a:t>
            </a:r>
            <a:r>
              <a:rPr lang="it-IT" b="1" dirty="0" err="1">
                <a:cs typeface="Poppins" panose="00000500000000000000" pitchFamily="2" charset="0"/>
              </a:rPr>
              <a:t>pen</a:t>
            </a:r>
            <a:r>
              <a:rPr lang="it-IT" b="1" dirty="0">
                <a:cs typeface="Poppins" panose="00000500000000000000" pitchFamily="2" charset="0"/>
              </a:rPr>
              <a:t>., S.U., 6 aprile 2023, n. 14840</a:t>
            </a:r>
          </a:p>
          <a:p>
            <a:pPr algn="just"/>
            <a:r>
              <a:rPr lang="it-IT" dirty="0">
                <a:cs typeface="Poppins" panose="00000500000000000000" pitchFamily="2" charset="0"/>
              </a:rPr>
              <a:t>La modifica del programma di trattamento, con la sostituzione dei lavori di pubblica utilità a favore di dazioni di denaro è una forzatura del dato legislativo, con l’assimilazione arbitraria da parte del giudice del concetto di lavoro con quello di attribuzione patrimoniale</a:t>
            </a:r>
          </a:p>
          <a:p>
            <a:pPr algn="just"/>
            <a:r>
              <a:rPr lang="it-IT" dirty="0">
                <a:cs typeface="Poppins" panose="00000500000000000000" pitchFamily="2" charset="0"/>
              </a:rPr>
              <a:t>Il superamento della M.A.P. comporta l’estinzione del reato ed è noto che le cause estintive siano annoverate tra le norme inestensibili in via analogica</a:t>
            </a:r>
          </a:p>
          <a:p>
            <a:pPr algn="just"/>
            <a:endParaRPr lang="it-IT" dirty="0">
              <a:cs typeface="Poppins" panose="00000500000000000000" pitchFamily="2" charset="0"/>
            </a:endParaRPr>
          </a:p>
        </p:txBody>
      </p:sp>
      <p:sp>
        <p:nvSpPr>
          <p:cNvPr id="4" name="CasellaDiTesto 3">
            <a:extLst>
              <a:ext uri="{FF2B5EF4-FFF2-40B4-BE49-F238E27FC236}">
                <a16:creationId xmlns:a16="http://schemas.microsoft.com/office/drawing/2014/main" id="{1FB4E331-1EC8-5523-1018-ECF0D0BA05F1}"/>
              </a:ext>
            </a:extLst>
          </p:cNvPr>
          <p:cNvSpPr txBox="1"/>
          <p:nvPr/>
        </p:nvSpPr>
        <p:spPr>
          <a:xfrm>
            <a:off x="11008895" y="6316579"/>
            <a:ext cx="914400" cy="39704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ADB8CBD8-5790-BF95-735D-4340140B04FB}"/>
              </a:ext>
            </a:extLst>
          </p:cNvPr>
          <p:cNvSpPr txBox="1"/>
          <p:nvPr/>
        </p:nvSpPr>
        <p:spPr>
          <a:xfrm>
            <a:off x="11161295" y="6468979"/>
            <a:ext cx="914400" cy="369332"/>
          </a:xfrm>
          <a:prstGeom prst="rect">
            <a:avLst/>
          </a:prstGeom>
          <a:noFill/>
        </p:spPr>
        <p:txBody>
          <a:bodyPr wrap="square" rtlCol="0">
            <a:spAutoFit/>
          </a:bodyPr>
          <a:lstStyle/>
          <a:p>
            <a:r>
              <a:rPr lang="it-IT"/>
              <a:t>35</a:t>
            </a:r>
            <a:endParaRPr lang="it-IT" dirty="0"/>
          </a:p>
        </p:txBody>
      </p:sp>
    </p:spTree>
    <p:extLst>
      <p:ext uri="{BB962C8B-B14F-4D97-AF65-F5344CB8AC3E}">
        <p14:creationId xmlns:p14="http://schemas.microsoft.com/office/powerpoint/2010/main" val="22982269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9C9E471-46E6-CEC6-E313-131D9190FF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C9A980-ADAB-8BEE-A574-3870B2CDAC52}"/>
              </a:ext>
            </a:extLst>
          </p:cNvPr>
          <p:cNvSpPr>
            <a:spLocks noGrp="1"/>
          </p:cNvSpPr>
          <p:nvPr>
            <p:ph type="title"/>
          </p:nvPr>
        </p:nvSpPr>
        <p:spPr/>
        <p:txBody>
          <a:bodyPr>
            <a:noAutofit/>
          </a:bodyPr>
          <a:lstStyle/>
          <a:p>
            <a:pPr algn="ctr"/>
            <a:r>
              <a:rPr lang="it-IT" sz="4000" b="1" noProof="0" dirty="0">
                <a:latin typeface="+mn-lt"/>
              </a:rPr>
              <a:t>Grazie dell’attenzione</a:t>
            </a:r>
            <a:endParaRPr lang="it-IT" sz="4800" b="1" noProof="0" dirty="0"/>
          </a:p>
        </p:txBody>
      </p:sp>
      <p:sp>
        <p:nvSpPr>
          <p:cNvPr id="3" name="Content Placeholder 2">
            <a:extLst>
              <a:ext uri="{FF2B5EF4-FFF2-40B4-BE49-F238E27FC236}">
                <a16:creationId xmlns:a16="http://schemas.microsoft.com/office/drawing/2014/main" id="{29AF853F-179D-CC2C-2453-21127304D622}"/>
              </a:ext>
            </a:extLst>
          </p:cNvPr>
          <p:cNvSpPr>
            <a:spLocks noGrp="1"/>
          </p:cNvSpPr>
          <p:nvPr>
            <p:ph idx="1"/>
          </p:nvPr>
        </p:nvSpPr>
        <p:spPr/>
        <p:txBody>
          <a:bodyPr>
            <a:normAutofit/>
          </a:bodyPr>
          <a:lstStyle/>
          <a:p>
            <a:pPr marL="0" indent="0">
              <a:buNone/>
            </a:pPr>
            <a:endParaRPr lang="it-IT" sz="2800" dirty="0"/>
          </a:p>
          <a:p>
            <a:pPr marL="0" indent="0">
              <a:buNone/>
            </a:pPr>
            <a:r>
              <a:rPr lang="it-IT" sz="2800" dirty="0"/>
              <a:t>Avv. Paolo Ghiselli</a:t>
            </a:r>
          </a:p>
          <a:p>
            <a:pPr marL="0" indent="0">
              <a:buNone/>
            </a:pPr>
            <a:r>
              <a:rPr lang="it-IT" sz="2800" dirty="0"/>
              <a:t>via Andrea Costa n. 3/c, 47923 Rimini (RN)</a:t>
            </a:r>
          </a:p>
          <a:p>
            <a:pPr marL="0" indent="0">
              <a:buNone/>
            </a:pPr>
            <a:r>
              <a:rPr lang="it-IT" sz="2800" dirty="0"/>
              <a:t>Tel. e fax 0541.390065 - </a:t>
            </a:r>
            <a:r>
              <a:rPr lang="it-IT" sz="2800" dirty="0" err="1"/>
              <a:t>cell</a:t>
            </a:r>
            <a:r>
              <a:rPr lang="it-IT" sz="2800" dirty="0"/>
              <a:t>. 339.1227213</a:t>
            </a:r>
          </a:p>
          <a:p>
            <a:pPr marL="0" indent="0">
              <a:buNone/>
            </a:pPr>
            <a:r>
              <a:rPr lang="it-IT" sz="2800" dirty="0"/>
              <a:t>Email: info@studiolegaleghiselli.com</a:t>
            </a:r>
          </a:p>
          <a:p>
            <a:pPr marL="0" indent="0">
              <a:buNone/>
            </a:pPr>
            <a:r>
              <a:rPr lang="it-IT" sz="2800" dirty="0"/>
              <a:t>Sito Web: studiolegaleghiselli@gmail.com</a:t>
            </a:r>
          </a:p>
          <a:p>
            <a:pPr algn="just"/>
            <a:endParaRPr lang="it-IT" dirty="0">
              <a:cs typeface="Poppins" panose="00000500000000000000" pitchFamily="2" charset="0"/>
            </a:endParaRPr>
          </a:p>
        </p:txBody>
      </p:sp>
    </p:spTree>
    <p:extLst>
      <p:ext uri="{BB962C8B-B14F-4D97-AF65-F5344CB8AC3E}">
        <p14:creationId xmlns:p14="http://schemas.microsoft.com/office/powerpoint/2010/main" val="28002752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TotalTime>
  <Words>3400</Words>
  <Application>Microsoft Office PowerPoint</Application>
  <PresentationFormat>Widescreen</PresentationFormat>
  <Paragraphs>215</Paragraphs>
  <Slides>35</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35</vt:i4>
      </vt:variant>
    </vt:vector>
  </HeadingPairs>
  <TitlesOfParts>
    <vt:vector size="42" baseType="lpstr">
      <vt:lpstr>Aptos</vt:lpstr>
      <vt:lpstr>Arial</vt:lpstr>
      <vt:lpstr>Calibri</vt:lpstr>
      <vt:lpstr>Calibri Light</vt:lpstr>
      <vt:lpstr>Poppins</vt:lpstr>
      <vt:lpstr>Wingdings</vt:lpstr>
      <vt:lpstr>Office Theme</vt:lpstr>
      <vt:lpstr>Presentazione standard di PowerPoint</vt:lpstr>
      <vt:lpstr>I modelli organizzativi al vaglio della recente giurisprudenza: quali novità?</vt:lpstr>
      <vt:lpstr>La rapida diffusione dei modelli di compliance </vt:lpstr>
      <vt:lpstr>La rapida diffusione dei modelli di compliance Ambito sanitario </vt:lpstr>
      <vt:lpstr>La rapida diffusione dei modelli di compliance Ambito sanitario</vt:lpstr>
      <vt:lpstr>La rapida diffusione dei modelli di compliance  Terzo settore</vt:lpstr>
      <vt:lpstr>La rapida diffusione dei modelli di compliance  Terzo settore</vt:lpstr>
      <vt:lpstr>La rapida diffusione dei modelli di compliance  Terzo settore</vt:lpstr>
      <vt:lpstr>La rapida diffusione dei modelli di compliance Edilizia </vt:lpstr>
      <vt:lpstr>La rapida diffusione dei modelli di compliance Edilizia  </vt:lpstr>
      <vt:lpstr>Profili processuali </vt:lpstr>
      <vt:lpstr>Profili processuali Imputazione coatta </vt:lpstr>
      <vt:lpstr>Profili processuali Imputazione coatta Cass. Pen., 23 maggio 2024, n. 37751</vt:lpstr>
      <vt:lpstr>Profili processuali Imputazione coatta Cass. Pen., 23 maggio 2024, n. 37751</vt:lpstr>
      <vt:lpstr>Profili processuali Esclusione della punibilità per particolare tenuità del fatto </vt:lpstr>
      <vt:lpstr>Profili processuali Esclusione della punibilità per particolare tenuità del fatto Cass. Pen., 10 luglio 2024, n. 37237 </vt:lpstr>
      <vt:lpstr>Profili processuali Esclusione della punibilità per particolare tenuità del fatto Cass. Pen., 10 luglio 2024, n. 37237 </vt:lpstr>
      <vt:lpstr>Profili processuali Decreto di citazione a giudizio</vt:lpstr>
      <vt:lpstr>Profili processuali Decreto di citazione a giudizio Cass. Pen., 17 ottobre 2024, n. 40724</vt:lpstr>
      <vt:lpstr>Profili processuali Decreto di citazione a giudizio Cass. Pen., 17 ottobre 2024, n. 40724</vt:lpstr>
      <vt:lpstr>Profili processuali Avvisi decreto citazione a giudizio</vt:lpstr>
      <vt:lpstr>Profili processuali Avvisi decreto citazione a giudizio Tribunale di Rimini</vt:lpstr>
      <vt:lpstr>Profili processuali Avvisi Decreto citazione a giudizio Tribunale di Rimini</vt:lpstr>
      <vt:lpstr>Profili processuali Messa alla prova</vt:lpstr>
      <vt:lpstr>Profili processuali Messa alla prova</vt:lpstr>
      <vt:lpstr>Profili processuali Messa alla prova</vt:lpstr>
      <vt:lpstr>Profili processuali Messa alla prova Orientamento favorevole</vt:lpstr>
      <vt:lpstr>Profili processuali Messa alla prova Orientamento favorevole</vt:lpstr>
      <vt:lpstr>Profili processuali Messa alla prova Orientamento favorevole</vt:lpstr>
      <vt:lpstr>Profili processuali Messa alla prova Orientamento favorevole</vt:lpstr>
      <vt:lpstr>Profili processuali Messa alla prova Orientamento favorevole</vt:lpstr>
      <vt:lpstr>Profili processuali Messa alla prova Orientamento favorevole</vt:lpstr>
      <vt:lpstr>Profili processuali Messa alla prova Orientamento contrario</vt:lpstr>
      <vt:lpstr>Profili processuali Messa alla prova Orientamento contrario</vt:lpstr>
      <vt:lpstr>Grazie dell’attenzione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Modulo I – Fare business in Inghilterra e Galles</dc:title>
  <dc:creator>Sabrina Malaguti</dc:creator>
  <cp:lastModifiedBy>Avvocato Paolo Ghiselli</cp:lastModifiedBy>
  <cp:revision>118</cp:revision>
  <dcterms:created xsi:type="dcterms:W3CDTF">2020-10-12T10:26:46Z</dcterms:created>
  <dcterms:modified xsi:type="dcterms:W3CDTF">2025-03-27T12:21:13Z</dcterms:modified>
</cp:coreProperties>
</file>